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  <p:sldMasterId id="2147483688" r:id="rId3"/>
  </p:sldMasterIdLst>
  <p:notesMasterIdLst>
    <p:notesMasterId r:id="rId44"/>
  </p:notesMasterIdLst>
  <p:sldIdLst>
    <p:sldId id="256" r:id="rId4"/>
    <p:sldId id="334" r:id="rId5"/>
    <p:sldId id="292" r:id="rId6"/>
    <p:sldId id="298" r:id="rId7"/>
    <p:sldId id="299" r:id="rId8"/>
    <p:sldId id="302" r:id="rId9"/>
    <p:sldId id="300" r:id="rId10"/>
    <p:sldId id="333" r:id="rId11"/>
    <p:sldId id="303" r:id="rId12"/>
    <p:sldId id="301" r:id="rId13"/>
    <p:sldId id="304" r:id="rId14"/>
    <p:sldId id="305" r:id="rId15"/>
    <p:sldId id="331" r:id="rId16"/>
    <p:sldId id="306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26" r:id="rId37"/>
    <p:sldId id="329" r:id="rId38"/>
    <p:sldId id="328" r:id="rId39"/>
    <p:sldId id="330" r:id="rId40"/>
    <p:sldId id="332" r:id="rId41"/>
    <p:sldId id="335" r:id="rId42"/>
    <p:sldId id="29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D9E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9D0D0A-943C-450F-A36A-73E4D14C6691}" v="631" dt="2019-04-30T11:01:51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8428" autoAdjust="0"/>
  </p:normalViewPr>
  <p:slideViewPr>
    <p:cSldViewPr snapToGrid="0" snapToObjects="1">
      <p:cViewPr varScale="1">
        <p:scale>
          <a:sx n="83" d="100"/>
          <a:sy n="83" d="100"/>
        </p:scale>
        <p:origin x="26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8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盛浩 江" userId="ab4fe696f2417c12" providerId="LiveId" clId="{CF9D0D0A-943C-450F-A36A-73E4D14C6691}"/>
    <pc:docChg chg="undo custSel addSld delSld modSld sldOrd">
      <pc:chgData name="盛浩 江" userId="ab4fe696f2417c12" providerId="LiveId" clId="{CF9D0D0A-943C-450F-A36A-73E4D14C6691}" dt="2019-04-30T11:01:51.555" v="1136" actId="207"/>
      <pc:docMkLst>
        <pc:docMk/>
      </pc:docMkLst>
      <pc:sldChg chg="addSp delSp modSp modAnim">
        <pc:chgData name="盛浩 江" userId="ab4fe696f2417c12" providerId="LiveId" clId="{CF9D0D0A-943C-450F-A36A-73E4D14C6691}" dt="2019-04-14T02:42:26.632" v="235"/>
        <pc:sldMkLst>
          <pc:docMk/>
          <pc:sldMk cId="3192792467" sldId="354"/>
        </pc:sldMkLst>
        <pc:spChg chg="mod">
          <ac:chgData name="盛浩 江" userId="ab4fe696f2417c12" providerId="LiveId" clId="{CF9D0D0A-943C-450F-A36A-73E4D14C6691}" dt="2019-04-10T08:08:55.249" v="1"/>
          <ac:spMkLst>
            <pc:docMk/>
            <pc:sldMk cId="3192792467" sldId="354"/>
            <ac:spMk id="3" creationId="{00000000-0000-0000-0000-000000000000}"/>
          </ac:spMkLst>
        </pc:spChg>
        <pc:spChg chg="mod">
          <ac:chgData name="盛浩 江" userId="ab4fe696f2417c12" providerId="LiveId" clId="{CF9D0D0A-943C-450F-A36A-73E4D14C6691}" dt="2019-04-10T08:55:47.088" v="120" actId="207"/>
          <ac:spMkLst>
            <pc:docMk/>
            <pc:sldMk cId="3192792467" sldId="354"/>
            <ac:spMk id="96" creationId="{FE48EF02-B37C-44F6-867D-0C9BC7C0FBB3}"/>
          </ac:spMkLst>
        </pc:spChg>
        <pc:spChg chg="mod">
          <ac:chgData name="盛浩 江" userId="ab4fe696f2417c12" providerId="LiveId" clId="{CF9D0D0A-943C-450F-A36A-73E4D14C6691}" dt="2019-04-10T08:13:04.579" v="77" actId="207"/>
          <ac:spMkLst>
            <pc:docMk/>
            <pc:sldMk cId="3192792467" sldId="354"/>
            <ac:spMk id="98" creationId="{7C6A584C-2E06-4CA3-BFBA-D31A11160C25}"/>
          </ac:spMkLst>
        </pc:spChg>
        <pc:spChg chg="mod">
          <ac:chgData name="盛浩 江" userId="ab4fe696f2417c12" providerId="LiveId" clId="{CF9D0D0A-943C-450F-A36A-73E4D14C6691}" dt="2019-04-10T08:51:18.941" v="91" actId="207"/>
          <ac:spMkLst>
            <pc:docMk/>
            <pc:sldMk cId="3192792467" sldId="354"/>
            <ac:spMk id="101" creationId="{C874A860-B927-4A0E-A58C-3BE312F9BFDC}"/>
          </ac:spMkLst>
        </pc:spChg>
        <pc:spChg chg="mod">
          <ac:chgData name="盛浩 江" userId="ab4fe696f2417c12" providerId="LiveId" clId="{CF9D0D0A-943C-450F-A36A-73E4D14C6691}" dt="2019-04-10T08:56:04.776" v="122" actId="207"/>
          <ac:spMkLst>
            <pc:docMk/>
            <pc:sldMk cId="3192792467" sldId="354"/>
            <ac:spMk id="132" creationId="{A5B4611A-363E-4B71-9E2F-A653AF3F771A}"/>
          </ac:spMkLst>
        </pc:spChg>
        <pc:spChg chg="mod">
          <ac:chgData name="盛浩 江" userId="ab4fe696f2417c12" providerId="LiveId" clId="{CF9D0D0A-943C-450F-A36A-73E4D14C6691}" dt="2019-04-10T08:56:12.236" v="124" actId="1076"/>
          <ac:spMkLst>
            <pc:docMk/>
            <pc:sldMk cId="3192792467" sldId="354"/>
            <ac:spMk id="134" creationId="{90851D59-8F88-4190-AB3A-AC0A5A799388}"/>
          </ac:spMkLst>
        </pc:spChg>
        <pc:spChg chg="add del mod">
          <ac:chgData name="盛浩 江" userId="ab4fe696f2417c12" providerId="LiveId" clId="{CF9D0D0A-943C-450F-A36A-73E4D14C6691}" dt="2019-04-10T08:50:56.585" v="88"/>
          <ac:spMkLst>
            <pc:docMk/>
            <pc:sldMk cId="3192792467" sldId="354"/>
            <ac:spMk id="146" creationId="{18F75AEE-1BA1-40A6-84E2-65F0B42DD005}"/>
          </ac:spMkLst>
        </pc:spChg>
        <pc:spChg chg="add mod">
          <ac:chgData name="盛浩 江" userId="ab4fe696f2417c12" providerId="LiveId" clId="{CF9D0D0A-943C-450F-A36A-73E4D14C6691}" dt="2019-04-14T02:39:48.273" v="206" actId="14100"/>
          <ac:spMkLst>
            <pc:docMk/>
            <pc:sldMk cId="3192792467" sldId="354"/>
            <ac:spMk id="146" creationId="{E2107891-6C6B-4BF7-8E8E-D15E5ED1C557}"/>
          </ac:spMkLst>
        </pc:spChg>
        <pc:spChg chg="add mod">
          <ac:chgData name="盛浩 江" userId="ab4fe696f2417c12" providerId="LiveId" clId="{CF9D0D0A-943C-450F-A36A-73E4D14C6691}" dt="2019-04-10T08:52:06.519" v="99" actId="14100"/>
          <ac:spMkLst>
            <pc:docMk/>
            <pc:sldMk cId="3192792467" sldId="354"/>
            <ac:spMk id="147" creationId="{13035BF2-E570-4386-A352-145DC0666E06}"/>
          </ac:spMkLst>
        </pc:spChg>
        <pc:spChg chg="add mod">
          <ac:chgData name="盛浩 江" userId="ab4fe696f2417c12" providerId="LiveId" clId="{CF9D0D0A-943C-450F-A36A-73E4D14C6691}" dt="2019-04-10T08:52:40.199" v="104" actId="14100"/>
          <ac:spMkLst>
            <pc:docMk/>
            <pc:sldMk cId="3192792467" sldId="354"/>
            <ac:spMk id="148" creationId="{F2290215-8074-4D6D-8713-744F147B9ABF}"/>
          </ac:spMkLst>
        </pc:spChg>
        <pc:spChg chg="add mod">
          <ac:chgData name="盛浩 江" userId="ab4fe696f2417c12" providerId="LiveId" clId="{CF9D0D0A-943C-450F-A36A-73E4D14C6691}" dt="2019-04-14T02:40:10.438" v="222" actId="1076"/>
          <ac:spMkLst>
            <pc:docMk/>
            <pc:sldMk cId="3192792467" sldId="354"/>
            <ac:spMk id="149" creationId="{A1CDAB03-12C0-41FB-A6AA-3C2D3F07AEBC}"/>
          </ac:spMkLst>
        </pc:spChg>
        <pc:grpChg chg="add mod">
          <ac:chgData name="盛浩 江" userId="ab4fe696f2417c12" providerId="LiveId" clId="{CF9D0D0A-943C-450F-A36A-73E4D14C6691}" dt="2019-04-10T08:10:34.208" v="5" actId="408"/>
          <ac:grpSpMkLst>
            <pc:docMk/>
            <pc:sldMk cId="3192792467" sldId="354"/>
            <ac:grpSpMk id="4" creationId="{299248FB-41C0-4A60-B6A9-495C27CF1B59}"/>
          </ac:grpSpMkLst>
        </pc:grpChg>
        <pc:grpChg chg="add mod">
          <ac:chgData name="盛浩 江" userId="ab4fe696f2417c12" providerId="LiveId" clId="{CF9D0D0A-943C-450F-A36A-73E4D14C6691}" dt="2019-04-10T08:10:34.208" v="5" actId="408"/>
          <ac:grpSpMkLst>
            <pc:docMk/>
            <pc:sldMk cId="3192792467" sldId="354"/>
            <ac:grpSpMk id="39" creationId="{31500B8E-458F-45B9-A366-CB8C2E069310}"/>
          </ac:grpSpMkLst>
        </pc:grpChg>
        <pc:grpChg chg="add mod">
          <ac:chgData name="盛浩 江" userId="ab4fe696f2417c12" providerId="LiveId" clId="{CF9D0D0A-943C-450F-A36A-73E4D14C6691}" dt="2019-04-10T08:57:06.350" v="128" actId="554"/>
          <ac:grpSpMkLst>
            <pc:docMk/>
            <pc:sldMk cId="3192792467" sldId="354"/>
            <ac:grpSpMk id="74" creationId="{D683E4BB-C370-4578-81B5-6EBCEE37690C}"/>
          </ac:grpSpMkLst>
        </pc:grpChg>
        <pc:grpChg chg="add mod">
          <ac:chgData name="盛浩 江" userId="ab4fe696f2417c12" providerId="LiveId" clId="{CF9D0D0A-943C-450F-A36A-73E4D14C6691}" dt="2019-04-10T08:57:06.350" v="128" actId="554"/>
          <ac:grpSpMkLst>
            <pc:docMk/>
            <pc:sldMk cId="3192792467" sldId="354"/>
            <ac:grpSpMk id="110" creationId="{86034DE3-3E19-4E99-8C05-0E1D3FBE1736}"/>
          </ac:grpSpMkLst>
        </pc:grpChg>
        <pc:cxnChg chg="add del mod">
          <ac:chgData name="盛浩 江" userId="ab4fe696f2417c12" providerId="LiveId" clId="{CF9D0D0A-943C-450F-A36A-73E4D14C6691}" dt="2019-04-10T08:51:03.470" v="90" actId="478"/>
          <ac:cxnSpMkLst>
            <pc:docMk/>
            <pc:sldMk cId="3192792467" sldId="354"/>
            <ac:cxnSpMk id="86" creationId="{4EC169C8-CDDA-4167-A3C1-3D46E50E89CF}"/>
          </ac:cxnSpMkLst>
        </pc:cxnChg>
        <pc:cxnChg chg="add del mod">
          <ac:chgData name="盛浩 江" userId="ab4fe696f2417c12" providerId="LiveId" clId="{CF9D0D0A-943C-450F-A36A-73E4D14C6691}" dt="2019-04-10T08:51:23.454" v="92" actId="208"/>
          <ac:cxnSpMkLst>
            <pc:docMk/>
            <pc:sldMk cId="3192792467" sldId="354"/>
            <ac:cxnSpMk id="99" creationId="{CEA74FFF-AA88-4BB2-A8E3-710C69209557}"/>
          </ac:cxnSpMkLst>
        </pc:cxnChg>
        <pc:cxnChg chg="mod">
          <ac:chgData name="盛浩 江" userId="ab4fe696f2417c12" providerId="LiveId" clId="{CF9D0D0A-943C-450F-A36A-73E4D14C6691}" dt="2019-04-10T08:56:51.718" v="126" actId="208"/>
          <ac:cxnSpMkLst>
            <pc:docMk/>
            <pc:sldMk cId="3192792467" sldId="354"/>
            <ac:cxnSpMk id="111" creationId="{83730B92-879E-49C2-B39F-1040F28794C2}"/>
          </ac:cxnSpMkLst>
        </pc:cxnChg>
        <pc:cxnChg chg="mod">
          <ac:chgData name="盛浩 江" userId="ab4fe696f2417c12" providerId="LiveId" clId="{CF9D0D0A-943C-450F-A36A-73E4D14C6691}" dt="2019-04-10T08:56:51.718" v="126" actId="208"/>
          <ac:cxnSpMkLst>
            <pc:docMk/>
            <pc:sldMk cId="3192792467" sldId="354"/>
            <ac:cxnSpMk id="113" creationId="{89514598-DA01-463F-836A-B68107B451AC}"/>
          </ac:cxnSpMkLst>
        </pc:cxnChg>
        <pc:cxnChg chg="mod">
          <ac:chgData name="盛浩 江" userId="ab4fe696f2417c12" providerId="LiveId" clId="{CF9D0D0A-943C-450F-A36A-73E4D14C6691}" dt="2019-04-10T08:56:51.718" v="126" actId="208"/>
          <ac:cxnSpMkLst>
            <pc:docMk/>
            <pc:sldMk cId="3192792467" sldId="354"/>
            <ac:cxnSpMk id="116" creationId="{DE7F9DA6-AAB2-4A47-98D1-FFD16DB75243}"/>
          </ac:cxnSpMkLst>
        </pc:cxnChg>
        <pc:cxnChg chg="mod">
          <ac:chgData name="盛浩 江" userId="ab4fe696f2417c12" providerId="LiveId" clId="{CF9D0D0A-943C-450F-A36A-73E4D14C6691}" dt="2019-04-10T08:56:51.718" v="126" actId="208"/>
          <ac:cxnSpMkLst>
            <pc:docMk/>
            <pc:sldMk cId="3192792467" sldId="354"/>
            <ac:cxnSpMk id="118" creationId="{A78F3354-328A-4C5B-A0C6-3DE6D9C83014}"/>
          </ac:cxnSpMkLst>
        </pc:cxnChg>
        <pc:cxnChg chg="mod">
          <ac:chgData name="盛浩 江" userId="ab4fe696f2417c12" providerId="LiveId" clId="{CF9D0D0A-943C-450F-A36A-73E4D14C6691}" dt="2019-04-10T08:56:51.718" v="126" actId="208"/>
          <ac:cxnSpMkLst>
            <pc:docMk/>
            <pc:sldMk cId="3192792467" sldId="354"/>
            <ac:cxnSpMk id="119" creationId="{D5ACD043-09BC-41DC-A7A0-A84D4C43B383}"/>
          </ac:cxnSpMkLst>
        </pc:cxnChg>
        <pc:cxnChg chg="del mod">
          <ac:chgData name="盛浩 江" userId="ab4fe696f2417c12" providerId="LiveId" clId="{CF9D0D0A-943C-450F-A36A-73E4D14C6691}" dt="2019-04-10T08:57:55.136" v="130" actId="478"/>
          <ac:cxnSpMkLst>
            <pc:docMk/>
            <pc:sldMk cId="3192792467" sldId="354"/>
            <ac:cxnSpMk id="120" creationId="{1B505AE9-D788-4602-972D-8070555C96B5}"/>
          </ac:cxnSpMkLst>
        </pc:cxnChg>
        <pc:cxnChg chg="mod">
          <ac:chgData name="盛浩 江" userId="ab4fe696f2417c12" providerId="LiveId" clId="{CF9D0D0A-943C-450F-A36A-73E4D14C6691}" dt="2019-04-10T08:56:51.718" v="126" actId="208"/>
          <ac:cxnSpMkLst>
            <pc:docMk/>
            <pc:sldMk cId="3192792467" sldId="354"/>
            <ac:cxnSpMk id="121" creationId="{1300812A-C96E-4F64-A54D-D66A09C67B50}"/>
          </ac:cxnSpMkLst>
        </pc:cxnChg>
        <pc:cxnChg chg="mod">
          <ac:chgData name="盛浩 江" userId="ab4fe696f2417c12" providerId="LiveId" clId="{CF9D0D0A-943C-450F-A36A-73E4D14C6691}" dt="2019-04-10T08:56:12.236" v="124" actId="1076"/>
          <ac:cxnSpMkLst>
            <pc:docMk/>
            <pc:sldMk cId="3192792467" sldId="354"/>
            <ac:cxnSpMk id="122" creationId="{2C2410B5-0059-452A-8F99-7667AA917507}"/>
          </ac:cxnSpMkLst>
        </pc:cxnChg>
        <pc:cxnChg chg="mod">
          <ac:chgData name="盛浩 江" userId="ab4fe696f2417c12" providerId="LiveId" clId="{CF9D0D0A-943C-450F-A36A-73E4D14C6691}" dt="2019-04-10T08:56:51.718" v="126" actId="208"/>
          <ac:cxnSpMkLst>
            <pc:docMk/>
            <pc:sldMk cId="3192792467" sldId="354"/>
            <ac:cxnSpMk id="136" creationId="{1627FA20-D541-4DBC-9549-8D53793A6562}"/>
          </ac:cxnSpMkLst>
        </pc:cxnChg>
        <pc:cxnChg chg="mod">
          <ac:chgData name="盛浩 江" userId="ab4fe696f2417c12" providerId="LiveId" clId="{CF9D0D0A-943C-450F-A36A-73E4D14C6691}" dt="2019-04-10T08:56:51.718" v="126" actId="208"/>
          <ac:cxnSpMkLst>
            <pc:docMk/>
            <pc:sldMk cId="3192792467" sldId="354"/>
            <ac:cxnSpMk id="145" creationId="{FD8C9765-2CF8-4A23-B9E7-169381F57EAD}"/>
          </ac:cxnSpMkLst>
        </pc:cxnChg>
      </pc:sldChg>
      <pc:sldChg chg="addSp modSp add modAnim">
        <pc:chgData name="盛浩 江" userId="ab4fe696f2417c12" providerId="LiveId" clId="{CF9D0D0A-943C-450F-A36A-73E4D14C6691}" dt="2019-04-14T02:50:41.051" v="302" actId="207"/>
        <pc:sldMkLst>
          <pc:docMk/>
          <pc:sldMk cId="3937567533" sldId="369"/>
        </pc:sldMkLst>
        <pc:spChg chg="add mod">
          <ac:chgData name="盛浩 江" userId="ab4fe696f2417c12" providerId="LiveId" clId="{CF9D0D0A-943C-450F-A36A-73E4D14C6691}" dt="2019-04-14T02:44:30.001" v="241" actId="1076"/>
          <ac:spMkLst>
            <pc:docMk/>
            <pc:sldMk cId="3937567533" sldId="369"/>
            <ac:spMk id="4" creationId="{F740ADC5-78D0-4DEF-AF86-E9950EEC096D}"/>
          </ac:spMkLst>
        </pc:spChg>
        <pc:spChg chg="add mod">
          <ac:chgData name="盛浩 江" userId="ab4fe696f2417c12" providerId="LiveId" clId="{CF9D0D0A-943C-450F-A36A-73E4D14C6691}" dt="2019-04-14T02:44:53.443" v="246" actId="1076"/>
          <ac:spMkLst>
            <pc:docMk/>
            <pc:sldMk cId="3937567533" sldId="369"/>
            <ac:spMk id="126" creationId="{D1AB2BF6-8D26-485C-B16D-3F193F45F7A9}"/>
          </ac:spMkLst>
        </pc:spChg>
        <pc:spChg chg="add mod">
          <ac:chgData name="盛浩 江" userId="ab4fe696f2417c12" providerId="LiveId" clId="{CF9D0D0A-943C-450F-A36A-73E4D14C6691}" dt="2019-04-14T02:50:41.051" v="302" actId="207"/>
          <ac:spMkLst>
            <pc:docMk/>
            <pc:sldMk cId="3937567533" sldId="369"/>
            <ac:spMk id="127" creationId="{44B9B67E-2171-4B67-BDBA-F1A91DBEAE7E}"/>
          </ac:spMkLst>
        </pc:spChg>
      </pc:sldChg>
      <pc:sldChg chg="add">
        <pc:chgData name="盛浩 江" userId="ab4fe696f2417c12" providerId="LiveId" clId="{CF9D0D0A-943C-450F-A36A-73E4D14C6691}" dt="2019-04-10T09:05:32.239" v="139"/>
        <pc:sldMkLst>
          <pc:docMk/>
          <pc:sldMk cId="186241497" sldId="370"/>
        </pc:sldMkLst>
      </pc:sldChg>
      <pc:sldChg chg="add">
        <pc:chgData name="盛浩 江" userId="ab4fe696f2417c12" providerId="LiveId" clId="{CF9D0D0A-943C-450F-A36A-73E4D14C6691}" dt="2019-04-10T09:05:32.239" v="139"/>
        <pc:sldMkLst>
          <pc:docMk/>
          <pc:sldMk cId="41310073" sldId="371"/>
        </pc:sldMkLst>
      </pc:sldChg>
      <pc:sldChg chg="add">
        <pc:chgData name="盛浩 江" userId="ab4fe696f2417c12" providerId="LiveId" clId="{CF9D0D0A-943C-450F-A36A-73E4D14C6691}" dt="2019-04-10T09:01:43.451" v="138"/>
        <pc:sldMkLst>
          <pc:docMk/>
          <pc:sldMk cId="1518877529" sldId="382"/>
        </pc:sldMkLst>
      </pc:sldChg>
      <pc:sldChg chg="add">
        <pc:chgData name="盛浩 江" userId="ab4fe696f2417c12" providerId="LiveId" clId="{CF9D0D0A-943C-450F-A36A-73E4D14C6691}" dt="2019-04-10T08:59:04.509" v="132"/>
        <pc:sldMkLst>
          <pc:docMk/>
          <pc:sldMk cId="2872508590" sldId="386"/>
        </pc:sldMkLst>
      </pc:sldChg>
      <pc:sldChg chg="add">
        <pc:chgData name="盛浩 江" userId="ab4fe696f2417c12" providerId="LiveId" clId="{CF9D0D0A-943C-450F-A36A-73E4D14C6691}" dt="2019-04-10T08:59:04.509" v="132"/>
        <pc:sldMkLst>
          <pc:docMk/>
          <pc:sldMk cId="3398305455" sldId="387"/>
        </pc:sldMkLst>
      </pc:sldChg>
      <pc:sldChg chg="add">
        <pc:chgData name="盛浩 江" userId="ab4fe696f2417c12" providerId="LiveId" clId="{CF9D0D0A-943C-450F-A36A-73E4D14C6691}" dt="2019-04-10T08:59:04.509" v="132"/>
        <pc:sldMkLst>
          <pc:docMk/>
          <pc:sldMk cId="1399735804" sldId="388"/>
        </pc:sldMkLst>
      </pc:sldChg>
      <pc:sldChg chg="add">
        <pc:chgData name="盛浩 江" userId="ab4fe696f2417c12" providerId="LiveId" clId="{CF9D0D0A-943C-450F-A36A-73E4D14C6691}" dt="2019-04-10T08:59:04.509" v="132"/>
        <pc:sldMkLst>
          <pc:docMk/>
          <pc:sldMk cId="3489215551" sldId="389"/>
        </pc:sldMkLst>
      </pc:sldChg>
      <pc:sldChg chg="addSp delSp modSp modAnim">
        <pc:chgData name="盛浩 江" userId="ab4fe696f2417c12" providerId="LiveId" clId="{CF9D0D0A-943C-450F-A36A-73E4D14C6691}" dt="2019-04-30T10:45:05.507" v="923" actId="20577"/>
        <pc:sldMkLst>
          <pc:docMk/>
          <pc:sldMk cId="3947610886" sldId="394"/>
        </pc:sldMkLst>
        <pc:spChg chg="mod">
          <ac:chgData name="盛浩 江" userId="ab4fe696f2417c12" providerId="LiveId" clId="{CF9D0D0A-943C-450F-A36A-73E4D14C6691}" dt="2019-04-30T10:44:10.871" v="915" actId="1076"/>
          <ac:spMkLst>
            <pc:docMk/>
            <pc:sldMk cId="3947610886" sldId="394"/>
            <ac:spMk id="3" creationId="{00000000-0000-0000-0000-000000000000}"/>
          </ac:spMkLst>
        </pc:spChg>
        <pc:spChg chg="add mod">
          <ac:chgData name="盛浩 江" userId="ab4fe696f2417c12" providerId="LiveId" clId="{CF9D0D0A-943C-450F-A36A-73E4D14C6691}" dt="2019-04-30T10:19:00.411" v="838" actId="14100"/>
          <ac:spMkLst>
            <pc:docMk/>
            <pc:sldMk cId="3947610886" sldId="394"/>
            <ac:spMk id="363" creationId="{5835DE53-C64C-4A72-8001-7230B0D32B42}"/>
          </ac:spMkLst>
        </pc:spChg>
        <pc:spChg chg="add mod">
          <ac:chgData name="盛浩 江" userId="ab4fe696f2417c12" providerId="LiveId" clId="{CF9D0D0A-943C-450F-A36A-73E4D14C6691}" dt="2019-04-30T10:44:56.616" v="919" actId="20577"/>
          <ac:spMkLst>
            <pc:docMk/>
            <pc:sldMk cId="3947610886" sldId="394"/>
            <ac:spMk id="364" creationId="{B6EA05E0-A30F-4B0E-8C78-81C211FD2B81}"/>
          </ac:spMkLst>
        </pc:spChg>
        <pc:spChg chg="add mod">
          <ac:chgData name="盛浩 江" userId="ab4fe696f2417c12" providerId="LiveId" clId="{CF9D0D0A-943C-450F-A36A-73E4D14C6691}" dt="2019-04-30T10:45:05.507" v="923" actId="20577"/>
          <ac:spMkLst>
            <pc:docMk/>
            <pc:sldMk cId="3947610886" sldId="394"/>
            <ac:spMk id="365" creationId="{1B7D6AF9-8770-4C3C-B8D9-45CE6F11850E}"/>
          </ac:spMkLst>
        </pc:spChg>
        <pc:spChg chg="add del mod">
          <ac:chgData name="盛浩 江" userId="ab4fe696f2417c12" providerId="LiveId" clId="{CF9D0D0A-943C-450F-A36A-73E4D14C6691}" dt="2019-04-30T10:42:26.444" v="888"/>
          <ac:spMkLst>
            <pc:docMk/>
            <pc:sldMk cId="3947610886" sldId="394"/>
            <ac:spMk id="366" creationId="{FACBF368-9F68-41AC-9FA5-093037A56482}"/>
          </ac:spMkLst>
        </pc:spChg>
        <pc:spChg chg="add mod">
          <ac:chgData name="盛浩 江" userId="ab4fe696f2417c12" providerId="LiveId" clId="{CF9D0D0A-943C-450F-A36A-73E4D14C6691}" dt="2019-04-30T10:44:59.351" v="920" actId="20577"/>
          <ac:spMkLst>
            <pc:docMk/>
            <pc:sldMk cId="3947610886" sldId="394"/>
            <ac:spMk id="367" creationId="{7D682E45-8CAA-4DE9-9E04-727B76492CCC}"/>
          </ac:spMkLst>
        </pc:spChg>
        <pc:spChg chg="add mod">
          <ac:chgData name="盛浩 江" userId="ab4fe696f2417c12" providerId="LiveId" clId="{CF9D0D0A-943C-450F-A36A-73E4D14C6691}" dt="2019-04-30T10:45:01.088" v="921" actId="20577"/>
          <ac:spMkLst>
            <pc:docMk/>
            <pc:sldMk cId="3947610886" sldId="394"/>
            <ac:spMk id="368" creationId="{3DDB120D-41C1-406F-8173-06972A00C053}"/>
          </ac:spMkLst>
        </pc:spChg>
        <pc:spChg chg="add mod">
          <ac:chgData name="盛浩 江" userId="ab4fe696f2417c12" providerId="LiveId" clId="{CF9D0D0A-943C-450F-A36A-73E4D14C6691}" dt="2019-04-30T10:45:03.432" v="922" actId="20577"/>
          <ac:spMkLst>
            <pc:docMk/>
            <pc:sldMk cId="3947610886" sldId="394"/>
            <ac:spMk id="369" creationId="{B017B23C-7826-404D-9F49-BA33AB7A93F3}"/>
          </ac:spMkLst>
        </pc:spChg>
      </pc:sldChg>
      <pc:sldChg chg="modSp">
        <pc:chgData name="盛浩 江" userId="ab4fe696f2417c12" providerId="LiveId" clId="{CF9D0D0A-943C-450F-A36A-73E4D14C6691}" dt="2019-04-27T08:38:08.309" v="507" actId="16959"/>
        <pc:sldMkLst>
          <pc:docMk/>
          <pc:sldMk cId="677488592" sldId="397"/>
        </pc:sldMkLst>
        <pc:spChg chg="mod">
          <ac:chgData name="盛浩 江" userId="ab4fe696f2417c12" providerId="LiveId" clId="{CF9D0D0A-943C-450F-A36A-73E4D14C6691}" dt="2019-04-27T08:38:08.309" v="507" actId="16959"/>
          <ac:spMkLst>
            <pc:docMk/>
            <pc:sldMk cId="677488592" sldId="397"/>
            <ac:spMk id="3" creationId="{00000000-0000-0000-0000-000000000000}"/>
          </ac:spMkLst>
        </pc:spChg>
      </pc:sldChg>
      <pc:sldChg chg="modSp add">
        <pc:chgData name="盛浩 江" userId="ab4fe696f2417c12" providerId="LiveId" clId="{CF9D0D0A-943C-450F-A36A-73E4D14C6691}" dt="2019-04-27T08:34:59.089" v="497" actId="207"/>
        <pc:sldMkLst>
          <pc:docMk/>
          <pc:sldMk cId="4229777668" sldId="402"/>
        </pc:sldMkLst>
        <pc:spChg chg="mod">
          <ac:chgData name="盛浩 江" userId="ab4fe696f2417c12" providerId="LiveId" clId="{CF9D0D0A-943C-450F-A36A-73E4D14C6691}" dt="2019-04-27T07:54:52.617" v="309" actId="20577"/>
          <ac:spMkLst>
            <pc:docMk/>
            <pc:sldMk cId="4229777668" sldId="402"/>
            <ac:spMk id="2" creationId="{AE056BBD-8062-4E1A-A7F2-208B1548ADE2}"/>
          </ac:spMkLst>
        </pc:spChg>
        <pc:spChg chg="mod">
          <ac:chgData name="盛浩 江" userId="ab4fe696f2417c12" providerId="LiveId" clId="{CF9D0D0A-943C-450F-A36A-73E4D14C6691}" dt="2019-04-27T08:34:59.089" v="497" actId="207"/>
          <ac:spMkLst>
            <pc:docMk/>
            <pc:sldMk cId="4229777668" sldId="402"/>
            <ac:spMk id="3" creationId="{67A4A0B3-4FE6-463F-AEAB-06F98F94C403}"/>
          </ac:spMkLst>
        </pc:spChg>
      </pc:sldChg>
      <pc:sldChg chg="addSp delSp modSp add modAnim">
        <pc:chgData name="盛浩 江" userId="ab4fe696f2417c12" providerId="LiveId" clId="{CF9D0D0A-943C-450F-A36A-73E4D14C6691}" dt="2019-04-27T09:56:16.833" v="700" actId="1076"/>
        <pc:sldMkLst>
          <pc:docMk/>
          <pc:sldMk cId="3407742707" sldId="403"/>
        </pc:sldMkLst>
        <pc:spChg chg="mod">
          <ac:chgData name="盛浩 江" userId="ab4fe696f2417c12" providerId="LiveId" clId="{CF9D0D0A-943C-450F-A36A-73E4D14C6691}" dt="2019-04-27T08:43:16.174" v="510"/>
          <ac:spMkLst>
            <pc:docMk/>
            <pc:sldMk cId="3407742707" sldId="403"/>
            <ac:spMk id="2" creationId="{01A3AE58-E603-4F88-88D2-5C85EB040846}"/>
          </ac:spMkLst>
        </pc:spChg>
        <pc:spChg chg="del">
          <ac:chgData name="盛浩 江" userId="ab4fe696f2417c12" providerId="LiveId" clId="{CF9D0D0A-943C-450F-A36A-73E4D14C6691}" dt="2019-04-27T08:43:10.523" v="509" actId="478"/>
          <ac:spMkLst>
            <pc:docMk/>
            <pc:sldMk cId="3407742707" sldId="403"/>
            <ac:spMk id="3" creationId="{05F0083A-8DDA-4420-8012-3D5ABACEF3C6}"/>
          </ac:spMkLst>
        </pc:spChg>
        <pc:spChg chg="add mod">
          <ac:chgData name="盛浩 江" userId="ab4fe696f2417c12" providerId="LiveId" clId="{CF9D0D0A-943C-450F-A36A-73E4D14C6691}" dt="2019-04-27T08:50:51.735" v="575" actId="313"/>
          <ac:spMkLst>
            <pc:docMk/>
            <pc:sldMk cId="3407742707" sldId="403"/>
            <ac:spMk id="6" creationId="{C54EA9BA-B6C9-4411-A59D-6EFEA96B914D}"/>
          </ac:spMkLst>
        </pc:spChg>
        <pc:picChg chg="add del mod">
          <ac:chgData name="盛浩 江" userId="ab4fe696f2417c12" providerId="LiveId" clId="{CF9D0D0A-943C-450F-A36A-73E4D14C6691}" dt="2019-04-27T09:55:39.416" v="692" actId="478"/>
          <ac:picMkLst>
            <pc:docMk/>
            <pc:sldMk cId="3407742707" sldId="403"/>
            <ac:picMk id="5" creationId="{3D491E56-2DBB-4DA7-81A1-5623F3C5CD5B}"/>
          </ac:picMkLst>
        </pc:picChg>
        <pc:picChg chg="add mod ord">
          <ac:chgData name="盛浩 江" userId="ab4fe696f2417c12" providerId="LiveId" clId="{CF9D0D0A-943C-450F-A36A-73E4D14C6691}" dt="2019-04-27T09:56:16.833" v="700" actId="1076"/>
          <ac:picMkLst>
            <pc:docMk/>
            <pc:sldMk cId="3407742707" sldId="403"/>
            <ac:picMk id="8" creationId="{5A5D4A5D-4E21-45EA-95F5-408923AC04AA}"/>
          </ac:picMkLst>
        </pc:picChg>
      </pc:sldChg>
      <pc:sldChg chg="addSp delSp modSp add modAnim">
        <pc:chgData name="盛浩 江" userId="ab4fe696f2417c12" providerId="LiveId" clId="{CF9D0D0A-943C-450F-A36A-73E4D14C6691}" dt="2019-04-30T10:53:18.824" v="1107"/>
        <pc:sldMkLst>
          <pc:docMk/>
          <pc:sldMk cId="4244432262" sldId="404"/>
        </pc:sldMkLst>
        <pc:spChg chg="mod">
          <ac:chgData name="盛浩 江" userId="ab4fe696f2417c12" providerId="LiveId" clId="{CF9D0D0A-943C-450F-A36A-73E4D14C6691}" dt="2019-04-30T10:49:13.800" v="957" actId="20577"/>
          <ac:spMkLst>
            <pc:docMk/>
            <pc:sldMk cId="4244432262" sldId="404"/>
            <ac:spMk id="2" creationId="{20C854EE-5A61-4EDE-BAB0-E824933AD234}"/>
          </ac:spMkLst>
        </pc:spChg>
        <pc:spChg chg="add del mod">
          <ac:chgData name="盛浩 江" userId="ab4fe696f2417c12" providerId="LiveId" clId="{CF9D0D0A-943C-450F-A36A-73E4D14C6691}" dt="2019-04-27T11:14:10.546" v="816"/>
          <ac:spMkLst>
            <pc:docMk/>
            <pc:sldMk cId="4244432262" sldId="404"/>
            <ac:spMk id="3" creationId="{B40E5F2C-6799-4895-8EE3-2FA8AA8BD607}"/>
          </ac:spMkLst>
        </pc:spChg>
        <pc:spChg chg="add del mod">
          <ac:chgData name="盛浩 江" userId="ab4fe696f2417c12" providerId="LiveId" clId="{CF9D0D0A-943C-450F-A36A-73E4D14C6691}" dt="2019-04-27T11:14:10.546" v="816"/>
          <ac:spMkLst>
            <pc:docMk/>
            <pc:sldMk cId="4244432262" sldId="404"/>
            <ac:spMk id="5" creationId="{43444124-9EC6-4736-B597-36682B21F419}"/>
          </ac:spMkLst>
        </pc:spChg>
        <pc:spChg chg="add del mod ord">
          <ac:chgData name="盛浩 江" userId="ab4fe696f2417c12" providerId="LiveId" clId="{CF9D0D0A-943C-450F-A36A-73E4D14C6691}" dt="2019-04-27T11:14:35.223" v="821" actId="478"/>
          <ac:spMkLst>
            <pc:docMk/>
            <pc:sldMk cId="4244432262" sldId="404"/>
            <ac:spMk id="6" creationId="{947BA0B0-0D01-42E9-BB9A-7F18EE6E78BA}"/>
          </ac:spMkLst>
        </pc:spChg>
        <pc:graphicFrameChg chg="add del mod modGraphic">
          <ac:chgData name="盛浩 江" userId="ab4fe696f2417c12" providerId="LiveId" clId="{CF9D0D0A-943C-450F-A36A-73E4D14C6691}" dt="2019-04-30T10:51:01.340" v="1001"/>
          <ac:graphicFrameMkLst>
            <pc:docMk/>
            <pc:sldMk cId="4244432262" sldId="404"/>
            <ac:graphicFrameMk id="4" creationId="{97C69480-33C1-4136-BB76-0CFEE13270E4}"/>
          </ac:graphicFrameMkLst>
        </pc:graphicFrameChg>
      </pc:sldChg>
      <pc:sldChg chg="addSp delSp modSp add modAnim">
        <pc:chgData name="盛浩 江" userId="ab4fe696f2417c12" providerId="LiveId" clId="{CF9D0D0A-943C-450F-A36A-73E4D14C6691}" dt="2019-04-30T10:33:12.022" v="841"/>
        <pc:sldMkLst>
          <pc:docMk/>
          <pc:sldMk cId="1616009502" sldId="405"/>
        </pc:sldMkLst>
        <pc:spChg chg="mod">
          <ac:chgData name="盛浩 江" userId="ab4fe696f2417c12" providerId="LiveId" clId="{CF9D0D0A-943C-450F-A36A-73E4D14C6691}" dt="2019-04-27T10:55:15.739" v="704"/>
          <ac:spMkLst>
            <pc:docMk/>
            <pc:sldMk cId="1616009502" sldId="405"/>
            <ac:spMk id="2" creationId="{927FB6AC-7103-4D14-8BDC-0632DBB5BF3C}"/>
          </ac:spMkLst>
        </pc:spChg>
        <pc:spChg chg="del">
          <ac:chgData name="盛浩 江" userId="ab4fe696f2417c12" providerId="LiveId" clId="{CF9D0D0A-943C-450F-A36A-73E4D14C6691}" dt="2019-04-27T10:55:04.160" v="702" actId="478"/>
          <ac:spMkLst>
            <pc:docMk/>
            <pc:sldMk cId="1616009502" sldId="405"/>
            <ac:spMk id="3" creationId="{8CC65A4A-C01A-4146-99F0-C8FADB428B78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39" creationId="{32C49D2D-0603-4029-8873-F41D8FEE0412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40" creationId="{26D3E28E-AF05-4386-B03B-E094D94067CC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53" creationId="{FFD5D148-CA05-4F39-9A80-3F8F2CE00803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54" creationId="{6C9C40B1-3D07-4A0E-8108-05EF049AD087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55" creationId="{DB7FA5EB-E39B-459C-A98A-7B3B8E437EB2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56" creationId="{A5588EDE-220B-4604-9C8C-FB9700500D99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57" creationId="{B359995D-8E2F-4170-96B0-ED191F967135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58" creationId="{5252B403-B737-4312-9A4C-3C60F96AE366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59" creationId="{1E5CA305-6727-45C2-B0CE-3EF3147084D1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60" creationId="{ADD67A67-A046-4773-A995-2D720EB3AD10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61" creationId="{42DDEE86-E3CE-4713-B6CD-363706CDD6A2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62" creationId="{986900BB-011B-419B-AEB5-0EFAAC75D8E5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63" creationId="{CFC75F87-8105-4707-81E7-00CC8E722179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64" creationId="{802ABDF9-8F25-4D06-B6D2-026D1B8E39C4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65" creationId="{01325C0D-4B61-4C11-8A9C-B15A902CF12E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66" creationId="{E38D4264-5B8B-43AB-91F1-15BAE3CBCD9E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67" creationId="{6F188036-558A-45FB-9C7B-A44617754B9B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68" creationId="{72BDF779-DE02-40DA-9583-1B9C910D94C8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70" creationId="{C429DF88-ABF9-4D25-A157-9AD74B739035}"/>
          </ac:spMkLst>
        </pc:spChg>
        <pc:spChg chg="mod topLvl">
          <ac:chgData name="盛浩 江" userId="ab4fe696f2417c12" providerId="LiveId" clId="{CF9D0D0A-943C-450F-A36A-73E4D14C6691}" dt="2019-04-27T10:56:21.949" v="707" actId="165"/>
          <ac:spMkLst>
            <pc:docMk/>
            <pc:sldMk cId="1616009502" sldId="405"/>
            <ac:spMk id="71" creationId="{322A278F-5B7F-4A22-8677-42DB89142188}"/>
          </ac:spMkLst>
        </pc:spChg>
        <pc:spChg chg="add">
          <ac:chgData name="盛浩 江" userId="ab4fe696f2417c12" providerId="LiveId" clId="{CF9D0D0A-943C-450F-A36A-73E4D14C6691}" dt="2019-04-27T10:55:05.357" v="703"/>
          <ac:spMkLst>
            <pc:docMk/>
            <pc:sldMk cId="1616009502" sldId="405"/>
            <ac:spMk id="72" creationId="{71BA60FC-3158-4BE9-A8F8-F1ADCD237CAE}"/>
          </ac:spMkLst>
        </pc:spChg>
        <pc:spChg chg="add">
          <ac:chgData name="盛浩 江" userId="ab4fe696f2417c12" providerId="LiveId" clId="{CF9D0D0A-943C-450F-A36A-73E4D14C6691}" dt="2019-04-27T10:55:05.357" v="703"/>
          <ac:spMkLst>
            <pc:docMk/>
            <pc:sldMk cId="1616009502" sldId="405"/>
            <ac:spMk id="73" creationId="{D523914D-C50E-49DB-B174-7889FBC61AE5}"/>
          </ac:spMkLst>
        </pc:spChg>
        <pc:spChg chg="add">
          <ac:chgData name="盛浩 江" userId="ab4fe696f2417c12" providerId="LiveId" clId="{CF9D0D0A-943C-450F-A36A-73E4D14C6691}" dt="2019-04-27T10:55:05.357" v="703"/>
          <ac:spMkLst>
            <pc:docMk/>
            <pc:sldMk cId="1616009502" sldId="405"/>
            <ac:spMk id="74" creationId="{B641F97D-A05C-4C53-A010-A65FBB6AA83F}"/>
          </ac:spMkLst>
        </pc:spChg>
        <pc:spChg chg="add mod">
          <ac:chgData name="盛浩 江" userId="ab4fe696f2417c12" providerId="LiveId" clId="{CF9D0D0A-943C-450F-A36A-73E4D14C6691}" dt="2019-04-27T10:58:39.356" v="730" actId="1076"/>
          <ac:spMkLst>
            <pc:docMk/>
            <pc:sldMk cId="1616009502" sldId="405"/>
            <ac:spMk id="75" creationId="{6B81B925-BE30-4FC4-93B4-6112A8026F3B}"/>
          </ac:spMkLst>
        </pc:spChg>
        <pc:spChg chg="add mod">
          <ac:chgData name="盛浩 江" userId="ab4fe696f2417c12" providerId="LiveId" clId="{CF9D0D0A-943C-450F-A36A-73E4D14C6691}" dt="2019-04-27T11:03:11.914" v="751" actId="14100"/>
          <ac:spMkLst>
            <pc:docMk/>
            <pc:sldMk cId="1616009502" sldId="405"/>
            <ac:spMk id="76" creationId="{DC6D02E2-83DB-4549-9A08-7C2610080183}"/>
          </ac:spMkLst>
        </pc:spChg>
        <pc:spChg chg="add mod">
          <ac:chgData name="盛浩 江" userId="ab4fe696f2417c12" providerId="LiveId" clId="{CF9D0D0A-943C-450F-A36A-73E4D14C6691}" dt="2019-04-27T11:04:14.763" v="773" actId="14100"/>
          <ac:spMkLst>
            <pc:docMk/>
            <pc:sldMk cId="1616009502" sldId="405"/>
            <ac:spMk id="77" creationId="{8BE4E8FF-7E93-47BB-99A1-CA5143CC106B}"/>
          </ac:spMkLst>
        </pc:spChg>
        <pc:grpChg chg="add">
          <ac:chgData name="盛浩 江" userId="ab4fe696f2417c12" providerId="LiveId" clId="{CF9D0D0A-943C-450F-A36A-73E4D14C6691}" dt="2019-04-27T10:55:05.357" v="703"/>
          <ac:grpSpMkLst>
            <pc:docMk/>
            <pc:sldMk cId="1616009502" sldId="405"/>
            <ac:grpSpMk id="4" creationId="{13926B19-BFD3-4274-8FCD-1B8B4D98DFE1}"/>
          </ac:grpSpMkLst>
        </pc:grpChg>
        <pc:grpChg chg="add del">
          <ac:chgData name="盛浩 江" userId="ab4fe696f2417c12" providerId="LiveId" clId="{CF9D0D0A-943C-450F-A36A-73E4D14C6691}" dt="2019-04-27T10:56:21.949" v="707" actId="165"/>
          <ac:grpSpMkLst>
            <pc:docMk/>
            <pc:sldMk cId="1616009502" sldId="405"/>
            <ac:grpSpMk id="38" creationId="{9715CCDB-5358-4356-8243-85F1D110C66E}"/>
          </ac:grpSpMkLst>
        </pc:grp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41" creationId="{95901A3C-0786-47BC-BB31-EF042401E40A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42" creationId="{AB20B6DB-AB9A-49CC-999C-4687613D3D1C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43" creationId="{03DD4789-F6D8-484D-9C79-FED52B68B519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44" creationId="{A16B1FFD-C944-4700-AC22-EA36EF8F866D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45" creationId="{16AEF2B8-5317-405C-8F68-84AA81781DE3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46" creationId="{A83A1B42-EE7B-45DA-BC29-9AF1FCE541DA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47" creationId="{B6B4CBC3-A068-46F2-B70B-F9DE1E8149F7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48" creationId="{06B2BDD6-FACC-48F0-B498-73D116D760CF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49" creationId="{262BABFB-8D38-40FA-B3C7-AE325C995D36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50" creationId="{0C5DB07C-0FE7-4B8A-A5D2-434CA294AA51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51" creationId="{4D3E4D6D-D84C-4C37-9EF8-46CB6FD90CC3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52" creationId="{0B67914B-FE85-49E6-9541-558361BF0C31}"/>
          </ac:cxnSpMkLst>
        </pc:cxnChg>
        <pc:cxnChg chg="mod topLvl">
          <ac:chgData name="盛浩 江" userId="ab4fe696f2417c12" providerId="LiveId" clId="{CF9D0D0A-943C-450F-A36A-73E4D14C6691}" dt="2019-04-27T10:56:21.949" v="707" actId="165"/>
          <ac:cxnSpMkLst>
            <pc:docMk/>
            <pc:sldMk cId="1616009502" sldId="405"/>
            <ac:cxnSpMk id="69" creationId="{68F71D02-39EE-48E0-A9A4-D17995230549}"/>
          </ac:cxnSpMkLst>
        </pc:cxnChg>
      </pc:sldChg>
      <pc:sldChg chg="addSp delSp modSp add ord">
        <pc:chgData name="盛浩 江" userId="ab4fe696f2417c12" providerId="LiveId" clId="{CF9D0D0A-943C-450F-A36A-73E4D14C6691}" dt="2019-04-27T11:14:38.765" v="822"/>
        <pc:sldMkLst>
          <pc:docMk/>
          <pc:sldMk cId="1575177199" sldId="406"/>
        </pc:sldMkLst>
        <pc:spChg chg="mod">
          <ac:chgData name="盛浩 江" userId="ab4fe696f2417c12" providerId="LiveId" clId="{CF9D0D0A-943C-450F-A36A-73E4D14C6691}" dt="2019-04-27T11:14:32.700" v="820"/>
          <ac:spMkLst>
            <pc:docMk/>
            <pc:sldMk cId="1575177199" sldId="406"/>
            <ac:spMk id="2" creationId="{EADDA502-76DD-415C-BCF1-CBDE3C59BA1D}"/>
          </ac:spMkLst>
        </pc:spChg>
        <pc:spChg chg="add del mod">
          <ac:chgData name="盛浩 江" userId="ab4fe696f2417c12" providerId="LiveId" clId="{CF9D0D0A-943C-450F-A36A-73E4D14C6691}" dt="2019-04-27T11:14:27.638" v="819"/>
          <ac:spMkLst>
            <pc:docMk/>
            <pc:sldMk cId="1575177199" sldId="406"/>
            <ac:spMk id="3" creationId="{C6433302-1836-48E9-8551-23F30A87B852}"/>
          </ac:spMkLst>
        </pc:spChg>
      </pc:sldChg>
      <pc:sldChg chg="addSp modSp add">
        <pc:chgData name="盛浩 江" userId="ab4fe696f2417c12" providerId="LiveId" clId="{CF9D0D0A-943C-450F-A36A-73E4D14C6691}" dt="2019-04-30T11:01:51.555" v="1136" actId="207"/>
        <pc:sldMkLst>
          <pc:docMk/>
          <pc:sldMk cId="2160214456" sldId="410"/>
        </pc:sldMkLst>
        <pc:spChg chg="mod">
          <ac:chgData name="盛浩 江" userId="ab4fe696f2417c12" providerId="LiveId" clId="{CF9D0D0A-943C-450F-A36A-73E4D14C6691}" dt="2019-04-30T10:48:35.153" v="928" actId="20577"/>
          <ac:spMkLst>
            <pc:docMk/>
            <pc:sldMk cId="2160214456" sldId="410"/>
            <ac:spMk id="2" creationId="{F909957B-B5A5-4B97-BC0D-913C0AB9A4F3}"/>
          </ac:spMkLst>
        </pc:spChg>
        <pc:spChg chg="add mod">
          <ac:chgData name="盛浩 江" userId="ab4fe696f2417c12" providerId="LiveId" clId="{CF9D0D0A-943C-450F-A36A-73E4D14C6691}" dt="2019-04-30T11:01:51.555" v="1136" actId="207"/>
          <ac:spMkLst>
            <pc:docMk/>
            <pc:sldMk cId="2160214456" sldId="410"/>
            <ac:spMk id="5" creationId="{2637A3E0-7A26-4865-91FB-8462EA979FCB}"/>
          </ac:spMkLst>
        </pc:spChg>
        <pc:graphicFrameChg chg="mod modGraphic">
          <ac:chgData name="盛浩 江" userId="ab4fe696f2417c12" providerId="LiveId" clId="{CF9D0D0A-943C-450F-A36A-73E4D14C6691}" dt="2019-04-30T10:52:32.228" v="1106" actId="20577"/>
          <ac:graphicFrameMkLst>
            <pc:docMk/>
            <pc:sldMk cId="2160214456" sldId="410"/>
            <ac:graphicFrameMk id="4" creationId="{323627C5-C73B-4CF4-95A7-5D3348865E08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emf"/><Relationship Id="rId1" Type="http://schemas.openxmlformats.org/officeDocument/2006/relationships/image" Target="../media/image27.emf"/><Relationship Id="rId4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0D633-029E-0742-829A-A12CFF990DBE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98424-1202-2640-A9EE-A712789E6B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7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92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80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1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3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5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61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80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08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16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27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7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50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76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84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1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7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84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56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50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7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54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5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09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75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62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22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40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51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7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1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5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59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98424-1202-2640-A9EE-A712789E6B3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8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875" y="1500188"/>
            <a:ext cx="7315200" cy="199390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3614738"/>
            <a:ext cx="7315200" cy="117157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875" y="1500188"/>
            <a:ext cx="228600" cy="19939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400" y="3614738"/>
            <a:ext cx="228600" cy="1171575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1571612"/>
            <a:ext cx="6858000" cy="1871667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3690928"/>
            <a:ext cx="6858000" cy="952518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11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12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7957751" y="6358153"/>
            <a:ext cx="1219200" cy="366713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" y="5940811"/>
            <a:ext cx="834628" cy="8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7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39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8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22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30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875" y="1500188"/>
            <a:ext cx="7315200" cy="199390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3614738"/>
            <a:ext cx="7315200" cy="117157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875" y="1500188"/>
            <a:ext cx="228600" cy="19939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400" y="3614738"/>
            <a:ext cx="228600" cy="1171575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71750" y="5775325"/>
            <a:ext cx="4681538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1571612"/>
            <a:ext cx="6858000" cy="1871667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3690928"/>
            <a:ext cx="6858000" cy="952518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11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fld id="{827B94EB-490C-412C-843A-88E66ED78E5C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12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3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468313" y="6308725"/>
            <a:ext cx="1219200" cy="366713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53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D113B1-81A5-462B-AA79-3DE4EDCEF39A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009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D529697C-E1C8-428E-B195-84A5E9AFBA29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095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35EC8B-1185-4FFA-8ED7-3566D3E93E7E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847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A95D70-57DC-4A0D-B64D-D845E501F7DA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42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2DF2A7-EE65-4602-9F15-1D47DB9E7C7D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407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031832"/>
            <a:ext cx="2898775" cy="82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" y="5940811"/>
            <a:ext cx="834628" cy="8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18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D69BDB-FCAA-4981-A9A2-6A55F61C292C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075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FF3125-35A3-409B-B029-1A7D7705881B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482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258B69-4251-4B40-93D1-3813473C5902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453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C9C8C4-D4F7-4038-8B79-BC4468313AE2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60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E37BF0-EF6A-4B84-ACC8-22C8B4ECC826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083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31B1C7-E0B7-4E4A-89BB-D83C0357A2BC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1317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83EC3E-BC79-4DBD-BFC5-AC2E4518803C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962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875" y="1500188"/>
            <a:ext cx="7315200" cy="199390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3614738"/>
            <a:ext cx="7315200" cy="117157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875" y="1500188"/>
            <a:ext cx="228600" cy="19939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400" y="3614738"/>
            <a:ext cx="228600" cy="1171575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71750" y="5775325"/>
            <a:ext cx="4681538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1571612"/>
            <a:ext cx="6858000" cy="1871667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3690928"/>
            <a:ext cx="6858000" cy="952518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11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285720" y="6348436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35FEAA11-13AE-4433-9F02-782D2DBF83BE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12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13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215338" y="6357958"/>
            <a:ext cx="428628" cy="3571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05DAE-FA87-404C-82BA-FE77E27DD816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92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>
          <a:xfrm>
            <a:off x="4068775" y="6350023"/>
            <a:ext cx="22891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80DA8-DBCF-4BC3-97DD-52306F18A85A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214282" y="6357958"/>
            <a:ext cx="3505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8215338" y="6357959"/>
            <a:ext cx="481002" cy="35718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7CAE2-A01A-48A6-BE70-B6F31F7F3B93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09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28D6E4-FB2C-491A-B40C-955BCA48F888}" type="datetime1">
              <a:rPr lang="zh-TW" altLang="en-US" smtClean="0">
                <a:solidFill>
                  <a:srgbClr val="DDE9EC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DDE9EC"/>
              </a:solidFill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DDE9EC"/>
              </a:solidFill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681D4-753B-42E4-8740-DE7EAB42CD19}" type="slidenum">
              <a:rPr lang="zh-TW" altLang="en-US">
                <a:solidFill>
                  <a:srgbClr val="DDE9EC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DDE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8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DBC45-2FE1-40AA-8FA9-2304C1D59A5E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93968-2FB4-4CDC-991F-1ECD63A5B903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67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2E1F6-8ECC-4BF0-8CB1-DF0A36384027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E1F10-404C-426D-912B-DFBFB397E9C6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24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F1C61-BD49-4911-8801-DC3A56DED0EA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DE901-2C43-4337-B50F-8F1EDE2C561A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681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14589-8FAF-4433-8AB3-FFE4768AAFCB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29DF3-760D-4FBC-A500-E5B2D1B5B6D9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464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66716-E790-45A1-B146-261A27972931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DCFD4-A4D9-4356-B378-D9C1365286B0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176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1BBD9-E6A8-44D2-8470-E5D727444787}" type="datetime1">
              <a:rPr lang="zh-TW" altLang="en-US" smtClean="0">
                <a:solidFill>
                  <a:srgbClr val="DDE9EC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DDE9EC"/>
              </a:solidFill>
            </a:endParaRPr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DDE9EC"/>
              </a:solidFill>
            </a:endParaRPr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B7C54-780C-4DAD-865A-4CF99DD53492}" type="slidenum">
              <a:rPr lang="zh-TW" altLang="en-US">
                <a:solidFill>
                  <a:srgbClr val="DDE9EC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DDE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5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87C2A-FEAE-4F89-A52C-4296E314EE9B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B7FD2-4E06-468B-9353-2C90738751BE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830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434D0-5610-4C4A-9D2E-DB79AD314B2D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CA9AE-269F-4C5B-AE76-76E7D6702F1A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7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3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031832"/>
            <a:ext cx="2898775" cy="82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38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18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59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129C864E-73A6-C94C-B274-EFA64AFFCA7C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tx2"/>
                </a:solidFill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732588" y="6308725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tx2"/>
                </a:solidFill>
                <a:latin typeface="Gill Sans MT" pitchFamily="34" charset="0"/>
              </a:defRPr>
            </a:lvl1pPr>
          </a:lstStyle>
          <a:p>
            <a:fld id="{CD03CBB9-5D57-334B-979C-405EAA8CE4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33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072188"/>
            <a:ext cx="3640138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97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219B9BA4-25A2-4389-BAF8-1B388C69C291}" type="datetime1">
              <a:rPr lang="zh-TW" altLang="en-US" smtClean="0"/>
              <a:pPr/>
              <a:t>2019/11/13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tx2"/>
                </a:solidFill>
                <a:latin typeface="Gill Sans MT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732588" y="6308725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tx2"/>
                </a:solidFill>
                <a:latin typeface="Gill Sans MT" pitchFamily="34" charset="0"/>
              </a:defRPr>
            </a:lvl1pPr>
          </a:lstStyle>
          <a:p>
            <a:fld id="{83D5F4E6-6D4E-4109-AE31-6E7498368E6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33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072188"/>
            <a:ext cx="3640138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7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7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D5F0E0-3CEC-4648-84C6-5EEEBE8BC713}" type="datetime1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2019/11/13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99FEE66-EB55-494C-BD7B-E20D6E67E702}" type="slidenum">
              <a:rPr lang="zh-TW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464653"/>
              </a:solidFill>
            </a:endParaRPr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33" name="Picture 6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072188"/>
            <a:ext cx="3640138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260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Times New Roman" pitchFamily="18" charset="0"/>
          <a:ea typeface="+mn-ea"/>
          <a:cs typeface="Times New Roman" pitchFamily="18" charset="0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kPFhmWQwXMI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advisor.co.uk/feature/social-networks/what-is-facebook-spaces-3658718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9.emf"/><Relationship Id="rId5" Type="http://schemas.openxmlformats.org/officeDocument/2006/relationships/image" Target="../media/image27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oppreh/maze" TargetMode="External"/><Relationship Id="rId3" Type="http://schemas.openxmlformats.org/officeDocument/2006/relationships/hyperlink" Target="http://dag.cvc.uab.es/resources/floorplans/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streetmap.org/" TargetMode="Externa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ndfonline.com/doi/abs/10.1207/s15327108ijap0303_3" TargetMode="External"/><Relationship Id="rId3" Type="http://schemas.openxmlformats.org/officeDocument/2006/relationships/notesSlide" Target="../notesSlides/notesSlide35.xml"/><Relationship Id="rId7" Type="http://schemas.openxmlformats.org/officeDocument/2006/relationships/hyperlink" Target="https://marketinginvolvement.files.wordpress.com/2013/12/pq-presence-questionnaire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oleObject" Target="../embeddings/oleObject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8.bin"/><Relationship Id="rId7" Type="http://schemas.openxmlformats.org/officeDocument/2006/relationships/hyperlink" Target="https://www.tandfonline.com/doi/abs/10.1207/s15327108ijap0303_3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marketinginvolvement.files.wordpress.com/2013/12/pq-presence-questionnaire.pdf" TargetMode="External"/><Relationship Id="rId11" Type="http://schemas.openxmlformats.org/officeDocument/2006/relationships/image" Target="../media/image42.JPG"/><Relationship Id="rId5" Type="http://schemas.openxmlformats.org/officeDocument/2006/relationships/image" Target="../media/image39.png"/><Relationship Id="rId10" Type="http://schemas.openxmlformats.org/officeDocument/2006/relationships/image" Target="../media/image41.JPG"/><Relationship Id="rId4" Type="http://schemas.openxmlformats.org/officeDocument/2006/relationships/image" Target="../media/image38.emf"/><Relationship Id="rId9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rendhunter.com/trends/alibaba-buy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rtual-reality-in-tourism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app/471710/Rec_Ro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advice.com/app/unsw-360-vr-campus-tour/131020744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qbkwew3bfW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3152" y="1571612"/>
            <a:ext cx="7190096" cy="1871667"/>
          </a:xfrm>
        </p:spPr>
        <p:txBody>
          <a:bodyPr/>
          <a:lstStyle/>
          <a:p>
            <a:pPr algn="ctr"/>
            <a:r>
              <a:rPr lang="en-US" sz="3600" dirty="0"/>
              <a:t>On VR </a:t>
            </a:r>
            <a:r>
              <a:rPr lang="en-US" sz="3600" dirty="0" smtClean="0"/>
              <a:t>Spatial </a:t>
            </a:r>
            <a:r>
              <a:rPr lang="en-US" sz="3600" dirty="0"/>
              <a:t>Query for Dual Entangled Worlds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690928"/>
            <a:ext cx="6858000" cy="1032464"/>
          </a:xfrm>
        </p:spPr>
        <p:txBody>
          <a:bodyPr/>
          <a:lstStyle/>
          <a:p>
            <a:pPr algn="ctr"/>
            <a:r>
              <a:rPr lang="en-US" altLang="zh-TW" dirty="0" smtClean="0"/>
              <a:t>Shao-</a:t>
            </a:r>
            <a:r>
              <a:rPr lang="en-US" altLang="zh-TW" dirty="0" err="1" smtClean="0"/>
              <a:t>Heng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Ko</a:t>
            </a:r>
            <a:endParaRPr lang="en-US" altLang="zh-TW" dirty="0" smtClean="0"/>
          </a:p>
          <a:p>
            <a:pPr algn="ctr"/>
            <a:r>
              <a:rPr lang="en-US" dirty="0" smtClean="0"/>
              <a:t>Academia </a:t>
            </a:r>
            <a:r>
              <a:rPr lang="en-US" dirty="0" err="1"/>
              <a:t>Sinica</a:t>
            </a:r>
            <a:r>
              <a:rPr lang="en-US" dirty="0"/>
              <a:t>, </a:t>
            </a:r>
            <a:r>
              <a:rPr lang="en-US" dirty="0" smtClean="0"/>
              <a:t>Taiwan</a:t>
            </a:r>
          </a:p>
          <a:p>
            <a:pPr algn="ctr"/>
            <a:r>
              <a:rPr lang="en-US" sz="1400" dirty="0" smtClean="0"/>
              <a:t>with Ying-Chun </a:t>
            </a:r>
            <a:r>
              <a:rPr lang="en-US" sz="1400" dirty="0"/>
              <a:t>Lin, Hsu-Chao Lai, De-</a:t>
            </a:r>
            <a:r>
              <a:rPr lang="en-US" sz="1400" dirty="0" err="1"/>
              <a:t>Nian</a:t>
            </a:r>
            <a:r>
              <a:rPr lang="en-US" sz="1400" dirty="0"/>
              <a:t> Yang, Wang-</a:t>
            </a:r>
            <a:r>
              <a:rPr lang="en-US" sz="1400" dirty="0" err="1"/>
              <a:t>Chien</a:t>
            </a:r>
            <a:r>
              <a:rPr lang="en-US" sz="1400" dirty="0"/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58366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Spatial Data Management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2"/>
                </a:solidFill>
              </a:rPr>
              <a:t>Traditional research on spatial data are rich:</a:t>
            </a:r>
          </a:p>
          <a:p>
            <a:pPr lvl="1"/>
            <a:r>
              <a:rPr lang="en-US" altLang="zh-TW" dirty="0" smtClean="0"/>
              <a:t>k-nearest-neighbors (</a:t>
            </a:r>
            <a:r>
              <a:rPr lang="en-US" altLang="zh-TW" dirty="0" err="1" smtClean="0"/>
              <a:t>kNN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range queries</a:t>
            </a:r>
          </a:p>
          <a:p>
            <a:pPr lvl="1"/>
            <a:r>
              <a:rPr lang="en-US" altLang="zh-TW" dirty="0" smtClean="0"/>
              <a:t>trajectory mining</a:t>
            </a:r>
          </a:p>
          <a:p>
            <a:pPr lvl="1"/>
            <a:r>
              <a:rPr lang="en-US" altLang="zh-TW" dirty="0" smtClean="0"/>
              <a:t>spatial queries on graph networks…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256963" y="3533787"/>
            <a:ext cx="5053968" cy="2539682"/>
            <a:chOff x="2256963" y="3533787"/>
            <a:chExt cx="5053968" cy="253968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63" y="3533787"/>
              <a:ext cx="5053968" cy="2539682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3177496" y="4199610"/>
              <a:ext cx="21793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Spatial Query Failure</a:t>
              </a:r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522168" y="3746787"/>
              <a:ext cx="1607771" cy="307777"/>
            </a:xfrm>
            <a:prstGeom prst="rect">
              <a:avLst/>
            </a:prstGeom>
            <a:solidFill>
              <a:srgbClr val="D9ECFE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Spatial Query in VR</a:t>
              </a:r>
              <a:endParaRPr lang="zh-TW" altLang="en-US" sz="1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177495" y="4618961"/>
              <a:ext cx="364719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The issued query is </a:t>
              </a:r>
              <a:r>
                <a:rPr lang="en-US" altLang="zh-TW" sz="1600" dirty="0" smtClean="0">
                  <a:solidFill>
                    <a:srgbClr val="FF0000"/>
                  </a:solidFill>
                </a:rPr>
                <a:t>designed for ONE world only.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51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Rlocomo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43000"/>
            <a:ext cx="9144000" cy="52848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Current VR locomotion</a:t>
            </a:r>
            <a:endParaRPr lang="zh-TW" altLang="en-US" sz="3600" dirty="0"/>
          </a:p>
        </p:txBody>
      </p:sp>
      <p:sp>
        <p:nvSpPr>
          <p:cNvPr id="9" name="矩形 8"/>
          <p:cNvSpPr/>
          <p:nvPr/>
        </p:nvSpPr>
        <p:spPr>
          <a:xfrm>
            <a:off x="3832821" y="6504050"/>
            <a:ext cx="48539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100" dirty="0">
                <a:hlinkClick r:id="rId6"/>
              </a:rPr>
              <a:t>https://youtu.be/kPFhmWQwXMI</a:t>
            </a:r>
            <a:endParaRPr lang="zh-TW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921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Redirected Walking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Manipulate the displayed movements (speed, angle, etc.) to help </a:t>
            </a:r>
            <a:r>
              <a:rPr lang="en-US" altLang="zh-TW" dirty="0"/>
              <a:t>avoid obstacles and </a:t>
            </a:r>
            <a:r>
              <a:rPr lang="en-US" altLang="zh-TW" dirty="0" smtClean="0"/>
              <a:t>boundaries</a:t>
            </a:r>
          </a:p>
          <a:p>
            <a:r>
              <a:rPr lang="en-US" altLang="zh-TW" dirty="0" smtClean="0">
                <a:solidFill>
                  <a:srgbClr val="0070C0"/>
                </a:solidFill>
              </a:rPr>
              <a:t>Retain immersion </a:t>
            </a:r>
            <a:r>
              <a:rPr lang="en-US" altLang="zh-TW" dirty="0" smtClean="0"/>
              <a:t>within </a:t>
            </a:r>
            <a:r>
              <a:rPr lang="en-US" altLang="zh-TW" dirty="0" smtClean="0">
                <a:solidFill>
                  <a:srgbClr val="0070C0"/>
                </a:solidFill>
              </a:rPr>
              <a:t>controlled usage</a:t>
            </a:r>
            <a:endParaRPr lang="en-US" altLang="zh-TW" dirty="0">
              <a:solidFill>
                <a:srgbClr val="0070C0"/>
              </a:solidFill>
            </a:endParaRPr>
          </a:p>
          <a:p>
            <a:pPr lvl="1"/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3832821" y="6156960"/>
            <a:ext cx="485397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100" dirty="0"/>
              <a:t>Nilsson, Niels Christian, et al. </a:t>
            </a:r>
            <a:r>
              <a:rPr lang="en-US" altLang="zh-TW" sz="1100" dirty="0" smtClean="0"/>
              <a:t/>
            </a:r>
            <a:br>
              <a:rPr lang="en-US" altLang="zh-TW" sz="1100" dirty="0" smtClean="0"/>
            </a:br>
            <a:r>
              <a:rPr lang="en-US" altLang="zh-TW" sz="1100" dirty="0" smtClean="0"/>
              <a:t>"</a:t>
            </a:r>
            <a:r>
              <a:rPr lang="en-US" altLang="zh-TW" sz="1100" dirty="0"/>
              <a:t>15 years of research on redirected walking in immersive virtual environments." IEEE computer graphics and applications 38.2 (2018): 44-56.</a:t>
            </a:r>
            <a:endParaRPr lang="zh-TW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r="1268" b="10776"/>
          <a:stretch/>
        </p:blipFill>
        <p:spPr>
          <a:xfrm>
            <a:off x="457200" y="2633731"/>
            <a:ext cx="8229600" cy="30716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16480" y="2633731"/>
            <a:ext cx="2170176" cy="307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66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Unlimited Corrid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Redirected Walking</a:t>
            </a:r>
            <a:endParaRPr lang="zh-TW" altLang="en-US" sz="3600" dirty="0"/>
          </a:p>
        </p:txBody>
      </p:sp>
      <p:sp>
        <p:nvSpPr>
          <p:cNvPr id="8" name="矩形 7"/>
          <p:cNvSpPr/>
          <p:nvPr/>
        </p:nvSpPr>
        <p:spPr>
          <a:xfrm>
            <a:off x="3832821" y="6504050"/>
            <a:ext cx="48539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100" dirty="0"/>
              <a:t>https://www.youtube.com/watch?v=THk92rev1VA</a:t>
            </a:r>
            <a:endParaRPr lang="zh-TW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64480" y="999744"/>
            <a:ext cx="3779520" cy="2621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620256" y="3621024"/>
            <a:ext cx="2523744" cy="21579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37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Research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1139952" y="1351906"/>
            <a:ext cx="7063890" cy="8477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2"/>
                </a:solidFill>
              </a:rPr>
              <a:t>How to effectively guide users move between general POIs in dual worlds (i.e., </a:t>
            </a:r>
            <a:r>
              <a:rPr lang="en-US" altLang="zh-TW" sz="2000" dirty="0">
                <a:solidFill>
                  <a:srgbClr val="FF0000"/>
                </a:solidFill>
              </a:rPr>
              <a:t>unlimited to special structures</a:t>
            </a:r>
            <a:r>
              <a:rPr lang="en-US" altLang="zh-TW" sz="2000" dirty="0">
                <a:solidFill>
                  <a:schemeClr val="tx2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20186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圖片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94" y="2571358"/>
            <a:ext cx="3416998" cy="22334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Research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" y="5437601"/>
            <a:ext cx="438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(a)  virtual world.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54233" y="5437601"/>
            <a:ext cx="309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(b)  physical world.</a:t>
            </a:r>
            <a:endParaRPr lang="zh-TW" altLang="en-US" dirty="0"/>
          </a:p>
        </p:txBody>
      </p:sp>
      <p:pic>
        <p:nvPicPr>
          <p:cNvPr id="92" name="圖片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4038"/>
            <a:ext cx="4977685" cy="2778382"/>
          </a:xfrm>
          <a:prstGeom prst="rect">
            <a:avLst/>
          </a:prstGeom>
        </p:spPr>
      </p:pic>
      <p:sp>
        <p:nvSpPr>
          <p:cNvPr id="106" name="圓角矩形 105"/>
          <p:cNvSpPr/>
          <p:nvPr/>
        </p:nvSpPr>
        <p:spPr>
          <a:xfrm>
            <a:off x="1139952" y="1351906"/>
            <a:ext cx="7063890" cy="8477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2"/>
                </a:solidFill>
              </a:rPr>
              <a:t>How to effectively guide users move between general POIs in dual worlds (i.e., </a:t>
            </a:r>
            <a:r>
              <a:rPr lang="en-US" altLang="zh-TW" sz="2000" dirty="0">
                <a:solidFill>
                  <a:srgbClr val="FF0000"/>
                </a:solidFill>
              </a:rPr>
              <a:t>unlimited to special structures</a:t>
            </a:r>
            <a:r>
              <a:rPr lang="en-US" altLang="zh-TW" sz="2000" dirty="0">
                <a:solidFill>
                  <a:schemeClr val="tx2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6911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圖片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0605"/>
            <a:ext cx="4983835" cy="2781815"/>
          </a:xfrm>
          <a:prstGeom prst="rect">
            <a:avLst/>
          </a:prstGeom>
        </p:spPr>
      </p:pic>
      <p:pic>
        <p:nvPicPr>
          <p:cNvPr id="105" name="圖片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94" y="2571358"/>
            <a:ext cx="3416998" cy="22334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Research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" y="5437601"/>
            <a:ext cx="438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(a)  virtual world.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54233" y="5437601"/>
            <a:ext cx="309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(b)  physical world.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1139952" y="1351906"/>
            <a:ext cx="7063890" cy="8477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2"/>
                </a:solidFill>
              </a:rPr>
              <a:t>How to effectively guide users move between general POIs in dual worlds (i.e., </a:t>
            </a:r>
            <a:r>
              <a:rPr lang="en-US" altLang="zh-TW" sz="2000" dirty="0">
                <a:solidFill>
                  <a:srgbClr val="FF0000"/>
                </a:solidFill>
              </a:rPr>
              <a:t>unlimited to special structures</a:t>
            </a:r>
            <a:r>
              <a:rPr lang="en-US" altLang="zh-TW" sz="2000" dirty="0">
                <a:solidFill>
                  <a:schemeClr val="tx2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494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圖片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94" y="2578705"/>
            <a:ext cx="3416998" cy="2340376"/>
          </a:xfrm>
          <a:prstGeom prst="rect">
            <a:avLst/>
          </a:prstGeom>
        </p:spPr>
      </p:pic>
      <p:pic>
        <p:nvPicPr>
          <p:cNvPr id="94" name="圖片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0605"/>
            <a:ext cx="4983835" cy="27818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Research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" y="5437601"/>
            <a:ext cx="438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(a)  virtual world.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54233" y="5437601"/>
            <a:ext cx="309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(b)  physical world.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1139952" y="1351906"/>
            <a:ext cx="7063890" cy="8477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2"/>
                </a:solidFill>
              </a:rPr>
              <a:t>How to effectively guide users move between general POIs in dual worlds (i.e., </a:t>
            </a:r>
            <a:r>
              <a:rPr lang="en-US" altLang="zh-TW" sz="2000" dirty="0">
                <a:solidFill>
                  <a:srgbClr val="FF0000"/>
                </a:solidFill>
              </a:rPr>
              <a:t>unlimited to special structures</a:t>
            </a:r>
            <a:r>
              <a:rPr lang="en-US" altLang="zh-TW" sz="2000" dirty="0">
                <a:solidFill>
                  <a:schemeClr val="tx2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59963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圖片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94" y="2578705"/>
            <a:ext cx="3416998" cy="2340376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7843"/>
            <a:ext cx="4988785" cy="27845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Research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" y="5437601"/>
            <a:ext cx="438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(a)  virtual world.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54233" y="5437601"/>
            <a:ext cx="309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(b)  physical world.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1139952" y="1351906"/>
            <a:ext cx="7063890" cy="8477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2"/>
                </a:solidFill>
              </a:rPr>
              <a:t>How to effectively guide users move between general POIs in dual worlds (i.e., </a:t>
            </a:r>
            <a:r>
              <a:rPr lang="en-US" altLang="zh-TW" sz="2000" dirty="0">
                <a:solidFill>
                  <a:srgbClr val="FF0000"/>
                </a:solidFill>
              </a:rPr>
              <a:t>unlimited to special structures</a:t>
            </a:r>
            <a:r>
              <a:rPr lang="en-US" altLang="zh-TW" sz="2000" dirty="0">
                <a:solidFill>
                  <a:schemeClr val="tx2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6517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圖片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7843"/>
            <a:ext cx="4988785" cy="2784578"/>
          </a:xfrm>
          <a:prstGeom prst="rect">
            <a:avLst/>
          </a:prstGeom>
        </p:spPr>
      </p:pic>
      <p:pic>
        <p:nvPicPr>
          <p:cNvPr id="98" name="圖片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94" y="2578705"/>
            <a:ext cx="3416997" cy="25824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Research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" y="5437601"/>
            <a:ext cx="438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(a)  virtual world.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54233" y="5437601"/>
            <a:ext cx="309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(b)  physical world.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1139952" y="1351906"/>
            <a:ext cx="7063890" cy="8477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2"/>
                </a:solidFill>
              </a:rPr>
              <a:t>How to effectively guide users move between general POIs in dual worlds (i.e., </a:t>
            </a:r>
            <a:r>
              <a:rPr lang="en-US" altLang="zh-TW" sz="2000" dirty="0">
                <a:solidFill>
                  <a:srgbClr val="FF0000"/>
                </a:solidFill>
              </a:rPr>
              <a:t>unlimited to special structures</a:t>
            </a:r>
            <a:r>
              <a:rPr lang="en-US" altLang="zh-TW" sz="2000" dirty="0">
                <a:solidFill>
                  <a:schemeClr val="tx2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633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Immersive VR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35075"/>
            <a:ext cx="8001000" cy="4905375"/>
          </a:xfrm>
        </p:spPr>
      </p:pic>
    </p:spTree>
    <p:extLst>
      <p:ext uri="{BB962C8B-B14F-4D97-AF65-F5344CB8AC3E}">
        <p14:creationId xmlns:p14="http://schemas.microsoft.com/office/powerpoint/2010/main" val="41714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圖片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94" y="2578705"/>
            <a:ext cx="3416997" cy="2582423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7843"/>
            <a:ext cx="4988785" cy="27845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Research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" y="5437601"/>
            <a:ext cx="438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(a)  virtual world.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54233" y="5437601"/>
            <a:ext cx="309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(b)  physical world.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1139952" y="1351906"/>
            <a:ext cx="7063890" cy="8477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2"/>
                </a:solidFill>
              </a:rPr>
              <a:t>How to effectively guide users move between general POIs in dual worlds (i.e., </a:t>
            </a:r>
            <a:r>
              <a:rPr lang="en-US" altLang="zh-TW" sz="2000" dirty="0">
                <a:solidFill>
                  <a:srgbClr val="FF0000"/>
                </a:solidFill>
              </a:rPr>
              <a:t>unlimited to special structures</a:t>
            </a:r>
            <a:r>
              <a:rPr lang="en-US" altLang="zh-TW" sz="2000" dirty="0">
                <a:solidFill>
                  <a:schemeClr val="tx2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9968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圖片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94" y="2578705"/>
            <a:ext cx="3416998" cy="2233444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7843"/>
            <a:ext cx="4988785" cy="27845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Research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" y="5437601"/>
            <a:ext cx="438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(a)  virtual world.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54233" y="5437601"/>
            <a:ext cx="309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(b)  physical world.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1139952" y="1351906"/>
            <a:ext cx="7063890" cy="8477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2"/>
                </a:solidFill>
              </a:rPr>
              <a:t>How to effectively guide users move between general POIs in dual worlds (i.e., </a:t>
            </a:r>
            <a:r>
              <a:rPr lang="en-US" altLang="zh-TW" sz="2000" dirty="0">
                <a:solidFill>
                  <a:srgbClr val="FF0000"/>
                </a:solidFill>
              </a:rPr>
              <a:t>unlimited to special structures</a:t>
            </a:r>
            <a:r>
              <a:rPr lang="en-US" altLang="zh-TW" sz="2000" dirty="0">
                <a:solidFill>
                  <a:schemeClr val="tx2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3566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圖片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93" y="2571357"/>
            <a:ext cx="3416997" cy="2233443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7843"/>
            <a:ext cx="4988785" cy="27845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Research Problem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" y="5437601"/>
            <a:ext cx="438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(a)  virtual world.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54233" y="5437601"/>
            <a:ext cx="309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(b)  physical world.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1139952" y="1351906"/>
            <a:ext cx="7063890" cy="84778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2"/>
                </a:solidFill>
              </a:rPr>
              <a:t>How to effectively guide users move between general POIs in dual worlds (i.e., </a:t>
            </a:r>
            <a:r>
              <a:rPr lang="en-US" altLang="zh-TW" sz="2000" dirty="0">
                <a:solidFill>
                  <a:srgbClr val="FF0000"/>
                </a:solidFill>
              </a:rPr>
              <a:t>unlimited to special structures</a:t>
            </a:r>
            <a:r>
              <a:rPr lang="en-US" altLang="zh-TW" sz="2000" dirty="0">
                <a:solidFill>
                  <a:schemeClr val="tx2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4127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DROP problem (high-level)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Given: </a:t>
            </a:r>
          </a:p>
          <a:p>
            <a:pPr lvl="1"/>
            <a:r>
              <a:rPr lang="en-US" altLang="zh-TW" dirty="0">
                <a:solidFill>
                  <a:schemeClr val="accent1"/>
                </a:solidFill>
              </a:rPr>
              <a:t>l</a:t>
            </a:r>
            <a:r>
              <a:rPr lang="en-US" altLang="zh-TW" dirty="0" smtClean="0">
                <a:solidFill>
                  <a:schemeClr val="accent1"/>
                </a:solidFill>
              </a:rPr>
              <a:t>ayouts of dual worlds </a:t>
            </a:r>
            <a:r>
              <a:rPr lang="en-US" altLang="zh-TW" dirty="0" smtClean="0"/>
              <a:t>&amp; </a:t>
            </a:r>
            <a:r>
              <a:rPr lang="en-US" altLang="zh-TW" dirty="0" smtClean="0">
                <a:solidFill>
                  <a:schemeClr val="accent1"/>
                </a:solidFill>
              </a:rPr>
              <a:t>current user positions</a:t>
            </a:r>
          </a:p>
          <a:p>
            <a:pPr lvl="1"/>
            <a:r>
              <a:rPr lang="en-US" altLang="zh-TW" dirty="0" smtClean="0">
                <a:solidFill>
                  <a:schemeClr val="accent1"/>
                </a:solidFill>
              </a:rPr>
              <a:t>a destination </a:t>
            </a:r>
            <a:r>
              <a:rPr lang="en-US" altLang="zh-TW" dirty="0" smtClean="0"/>
              <a:t>in virtual world</a:t>
            </a:r>
          </a:p>
          <a:p>
            <a:pPr lvl="1"/>
            <a:r>
              <a:rPr lang="en-US" altLang="zh-TW" dirty="0" smtClean="0">
                <a:solidFill>
                  <a:schemeClr val="accent1"/>
                </a:solidFill>
              </a:rPr>
              <a:t>a cost metric </a:t>
            </a:r>
            <a:r>
              <a:rPr lang="en-US" altLang="zh-TW" dirty="0" smtClean="0"/>
              <a:t>on realizing RW operations</a:t>
            </a:r>
            <a:endParaRPr lang="en-US" altLang="zh-TW" dirty="0"/>
          </a:p>
          <a:p>
            <a:r>
              <a:rPr lang="en-US" altLang="zh-TW" dirty="0" smtClean="0"/>
              <a:t>Find:</a:t>
            </a:r>
          </a:p>
          <a:p>
            <a:pPr lvl="1"/>
            <a:r>
              <a:rPr lang="en-US" altLang="zh-TW" dirty="0" smtClean="0"/>
              <a:t>a path in virtual world </a:t>
            </a:r>
            <a:r>
              <a:rPr lang="en-US" altLang="zh-TW" dirty="0" smtClean="0">
                <a:solidFill>
                  <a:srgbClr val="C00000"/>
                </a:solidFill>
              </a:rPr>
              <a:t>(v-path)</a:t>
            </a:r>
          </a:p>
          <a:p>
            <a:pPr lvl="1"/>
            <a:r>
              <a:rPr lang="en-US" altLang="zh-TW" dirty="0" smtClean="0"/>
              <a:t>its </a:t>
            </a:r>
            <a:r>
              <a:rPr lang="en-US" altLang="zh-TW" dirty="0"/>
              <a:t>obstacle-free </a:t>
            </a:r>
            <a:r>
              <a:rPr lang="en-US" altLang="zh-TW" dirty="0" smtClean="0"/>
              <a:t>realization in physical world </a:t>
            </a:r>
            <a:r>
              <a:rPr lang="en-US" altLang="zh-TW" dirty="0" smtClean="0">
                <a:solidFill>
                  <a:srgbClr val="C00000"/>
                </a:solidFill>
              </a:rPr>
              <a:t>(p-path)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corresponding RW operations</a:t>
            </a:r>
          </a:p>
          <a:p>
            <a:r>
              <a:rPr lang="en-US" altLang="zh-TW" dirty="0" smtClean="0"/>
              <a:t>Such </a:t>
            </a:r>
            <a:r>
              <a:rPr lang="en-US" altLang="zh-TW" dirty="0"/>
              <a:t>that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length of v-path </a:t>
            </a:r>
            <a:r>
              <a:rPr lang="en-US" altLang="zh-TW" dirty="0">
                <a:solidFill>
                  <a:srgbClr val="C00000"/>
                </a:solidFill>
              </a:rPr>
              <a:t>is minimized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total cost </a:t>
            </a:r>
            <a:r>
              <a:rPr lang="en-US" altLang="zh-TW" dirty="0" smtClean="0"/>
              <a:t>(incurred by RW operations) </a:t>
            </a:r>
            <a:r>
              <a:rPr lang="en-US" altLang="zh-TW" dirty="0" smtClean="0">
                <a:solidFill>
                  <a:srgbClr val="C00000"/>
                </a:solidFill>
              </a:rPr>
              <a:t>is constrained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7"/>
          <a:stretch/>
        </p:blipFill>
        <p:spPr>
          <a:xfrm>
            <a:off x="1794977" y="3258355"/>
            <a:ext cx="6798238" cy="34666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Abstraction of obstacles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00297"/>
          </a:xfrm>
        </p:spPr>
        <p:txBody>
          <a:bodyPr/>
          <a:lstStyle/>
          <a:p>
            <a:pPr lvl="1"/>
            <a:r>
              <a:rPr lang="en-US" altLang="zh-TW" dirty="0" smtClean="0">
                <a:solidFill>
                  <a:srgbClr val="7030A0"/>
                </a:solidFill>
              </a:rPr>
              <a:t>Visibility Graph (VG) </a:t>
            </a:r>
            <a:r>
              <a:rPr lang="en-US" altLang="zh-TW" dirty="0" smtClean="0">
                <a:solidFill>
                  <a:schemeClr val="tx1"/>
                </a:solidFill>
              </a:rPr>
              <a:t>in computational geometry</a:t>
            </a:r>
          </a:p>
          <a:p>
            <a:pPr lvl="2"/>
            <a:r>
              <a:rPr lang="en-US" altLang="zh-TW" dirty="0" smtClean="0">
                <a:solidFill>
                  <a:schemeClr val="tx2"/>
                </a:solidFill>
              </a:rPr>
              <a:t>nodes: </a:t>
            </a:r>
            <a:r>
              <a:rPr lang="en-US" altLang="zh-TW" dirty="0" smtClean="0">
                <a:solidFill>
                  <a:srgbClr val="0070C0"/>
                </a:solidFill>
              </a:rPr>
              <a:t>(1) corners of convex hulls of obstacles (2) POIs</a:t>
            </a:r>
          </a:p>
          <a:p>
            <a:pPr lvl="2"/>
            <a:r>
              <a:rPr lang="en-US" altLang="zh-TW" dirty="0" smtClean="0">
                <a:solidFill>
                  <a:srgbClr val="C00000"/>
                </a:solidFill>
              </a:rPr>
              <a:t>edges between unobstructed nodes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solidFill>
                  <a:srgbClr val="00B050"/>
                </a:solidFill>
              </a:rPr>
              <a:t>preserves unobstructed shortest paths</a:t>
            </a:r>
          </a:p>
          <a:p>
            <a:pPr lvl="2"/>
            <a:r>
              <a:rPr lang="en-US" altLang="zh-TW" dirty="0" smtClean="0">
                <a:solidFill>
                  <a:srgbClr val="00B050"/>
                </a:solidFill>
              </a:rPr>
              <a:t>ensures natural movements</a:t>
            </a:r>
            <a:endParaRPr lang="zh-TW" altLang="en-US" dirty="0">
              <a:solidFill>
                <a:srgbClr val="00B050"/>
              </a:solidFill>
            </a:endParaRPr>
          </a:p>
        </p:txBody>
      </p:sp>
      <p:grpSp>
        <p:nvGrpSpPr>
          <p:cNvPr id="165" name="群組 164"/>
          <p:cNvGrpSpPr/>
          <p:nvPr/>
        </p:nvGrpSpPr>
        <p:grpSpPr>
          <a:xfrm>
            <a:off x="2543407" y="3034411"/>
            <a:ext cx="4531499" cy="3500439"/>
            <a:chOff x="2543407" y="3034411"/>
            <a:chExt cx="4531499" cy="3500439"/>
          </a:xfrm>
        </p:grpSpPr>
        <p:sp>
          <p:nvSpPr>
            <p:cNvPr id="71" name="文字方塊 70"/>
            <p:cNvSpPr txBox="1"/>
            <p:nvPr/>
          </p:nvSpPr>
          <p:spPr>
            <a:xfrm>
              <a:off x="3223985" y="3791554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0070C0"/>
                  </a:solidFill>
                </a:rPr>
                <a:t>(3,6)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  <p:grpSp>
          <p:nvGrpSpPr>
            <p:cNvPr id="163" name="群組 162"/>
            <p:cNvGrpSpPr/>
            <p:nvPr/>
          </p:nvGrpSpPr>
          <p:grpSpPr>
            <a:xfrm>
              <a:off x="2543407" y="3034411"/>
              <a:ext cx="4531499" cy="3500439"/>
              <a:chOff x="2543407" y="3034411"/>
              <a:chExt cx="4531499" cy="3500439"/>
            </a:xfrm>
          </p:grpSpPr>
          <p:grpSp>
            <p:nvGrpSpPr>
              <p:cNvPr id="158" name="群組 157"/>
              <p:cNvGrpSpPr/>
              <p:nvPr/>
            </p:nvGrpSpPr>
            <p:grpSpPr>
              <a:xfrm>
                <a:off x="2960682" y="3492291"/>
                <a:ext cx="3716239" cy="2731278"/>
                <a:chOff x="2960682" y="3492291"/>
                <a:chExt cx="3716239" cy="2731278"/>
              </a:xfrm>
            </p:grpSpPr>
            <p:sp>
              <p:nvSpPr>
                <p:cNvPr id="67" name="橢圓 66"/>
                <p:cNvSpPr/>
                <p:nvPr/>
              </p:nvSpPr>
              <p:spPr>
                <a:xfrm>
                  <a:off x="5799468" y="5624838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2960682" y="3492291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3297236" y="6014771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9" name="橢圓 78"/>
                <p:cNvSpPr/>
                <p:nvPr/>
              </p:nvSpPr>
              <p:spPr>
                <a:xfrm>
                  <a:off x="3943759" y="6017963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0" name="橢圓 79"/>
                <p:cNvSpPr/>
                <p:nvPr/>
              </p:nvSpPr>
              <p:spPr>
                <a:xfrm>
                  <a:off x="3339953" y="4217309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1" name="橢圓 80"/>
                <p:cNvSpPr/>
                <p:nvPr/>
              </p:nvSpPr>
              <p:spPr>
                <a:xfrm>
                  <a:off x="3937791" y="4582660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2" name="橢圓 81"/>
                <p:cNvSpPr/>
                <p:nvPr/>
              </p:nvSpPr>
              <p:spPr>
                <a:xfrm>
                  <a:off x="4538143" y="3505410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3" name="橢圓 82"/>
                <p:cNvSpPr/>
                <p:nvPr/>
              </p:nvSpPr>
              <p:spPr>
                <a:xfrm>
                  <a:off x="6448072" y="4178621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4" name="橢圓 83"/>
                <p:cNvSpPr/>
                <p:nvPr/>
              </p:nvSpPr>
              <p:spPr>
                <a:xfrm>
                  <a:off x="6453163" y="4648891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5" name="橢圓 84"/>
                <p:cNvSpPr/>
                <p:nvPr/>
              </p:nvSpPr>
              <p:spPr>
                <a:xfrm>
                  <a:off x="4486898" y="5059514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92" name="橢圓 91"/>
                <p:cNvSpPr/>
                <p:nvPr/>
              </p:nvSpPr>
              <p:spPr>
                <a:xfrm>
                  <a:off x="4533512" y="4221417"/>
                  <a:ext cx="223758" cy="2056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800">
                    <a:solidFill>
                      <a:srgbClr val="0070C0"/>
                    </a:solidFill>
                  </a:endParaRPr>
                </a:p>
              </p:txBody>
            </p:sp>
          </p:grpSp>
          <p:grpSp>
            <p:nvGrpSpPr>
              <p:cNvPr id="161" name="群組 160"/>
              <p:cNvGrpSpPr/>
              <p:nvPr/>
            </p:nvGrpSpPr>
            <p:grpSpPr>
              <a:xfrm>
                <a:off x="2543407" y="3034411"/>
                <a:ext cx="4531499" cy="3500439"/>
                <a:chOff x="2543407" y="3034411"/>
                <a:chExt cx="4531499" cy="3500439"/>
              </a:xfrm>
            </p:grpSpPr>
            <p:sp>
              <p:nvSpPr>
                <p:cNvPr id="66" name="文字方塊 65"/>
                <p:cNvSpPr txBox="1"/>
                <p:nvPr/>
              </p:nvSpPr>
              <p:spPr>
                <a:xfrm>
                  <a:off x="2876188" y="3034411"/>
                  <a:ext cx="857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0070C0"/>
                      </a:solidFill>
                    </a:rPr>
                    <a:t>(2,8)</a:t>
                  </a:r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68" name="文字方塊 67"/>
                <p:cNvSpPr txBox="1"/>
                <p:nvPr/>
              </p:nvSpPr>
              <p:spPr>
                <a:xfrm>
                  <a:off x="4586880" y="3100075"/>
                  <a:ext cx="857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0070C0"/>
                      </a:solidFill>
                    </a:rPr>
                    <a:t>(6,8)</a:t>
                  </a:r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69" name="文字方塊 68"/>
                <p:cNvSpPr txBox="1"/>
                <p:nvPr/>
              </p:nvSpPr>
              <p:spPr>
                <a:xfrm>
                  <a:off x="5994790" y="3674028"/>
                  <a:ext cx="10406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0070C0"/>
                      </a:solidFill>
                    </a:rPr>
                    <a:t>(12,6)</a:t>
                  </a:r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0" name="文字方塊 69"/>
                <p:cNvSpPr txBox="1"/>
                <p:nvPr/>
              </p:nvSpPr>
              <p:spPr>
                <a:xfrm>
                  <a:off x="5516669" y="4562168"/>
                  <a:ext cx="10406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0070C0"/>
                      </a:solidFill>
                    </a:rPr>
                    <a:t>(12,5)</a:t>
                  </a:r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4" name="文字方塊 73"/>
                <p:cNvSpPr txBox="1"/>
                <p:nvPr/>
              </p:nvSpPr>
              <p:spPr>
                <a:xfrm>
                  <a:off x="2543407" y="5989906"/>
                  <a:ext cx="857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0070C0"/>
                      </a:solidFill>
                    </a:rPr>
                    <a:t>(3,1)</a:t>
                  </a:r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5" name="文字方塊 74"/>
                <p:cNvSpPr txBox="1"/>
                <p:nvPr/>
              </p:nvSpPr>
              <p:spPr>
                <a:xfrm>
                  <a:off x="4068744" y="6011630"/>
                  <a:ext cx="857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0070C0"/>
                      </a:solidFill>
                    </a:rPr>
                    <a:t>(5,1)</a:t>
                  </a:r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6" name="文字方塊 75"/>
                <p:cNvSpPr txBox="1"/>
                <p:nvPr/>
              </p:nvSpPr>
              <p:spPr>
                <a:xfrm>
                  <a:off x="6034236" y="5761906"/>
                  <a:ext cx="10406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0070C0"/>
                      </a:solidFill>
                    </a:rPr>
                    <a:t>(10,2)</a:t>
                  </a:r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93" name="文字方塊 92"/>
                <p:cNvSpPr txBox="1"/>
                <p:nvPr/>
              </p:nvSpPr>
              <p:spPr>
                <a:xfrm>
                  <a:off x="4633913" y="4274009"/>
                  <a:ext cx="857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0070C0"/>
                      </a:solidFill>
                    </a:rPr>
                    <a:t>(6,6)</a:t>
                  </a:r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3" name="文字方塊 72"/>
                <p:cNvSpPr txBox="1"/>
                <p:nvPr/>
              </p:nvSpPr>
              <p:spPr>
                <a:xfrm>
                  <a:off x="4538143" y="4999315"/>
                  <a:ext cx="8579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0070C0"/>
                      </a:solidFill>
                    </a:rPr>
                    <a:t>(6,3)</a:t>
                  </a:r>
                  <a:endParaRPr lang="zh-TW" altLang="en-US" sz="28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72" name="文字方塊 71"/>
            <p:cNvSpPr txBox="1"/>
            <p:nvPr/>
          </p:nvSpPr>
          <p:spPr>
            <a:xfrm>
              <a:off x="3282354" y="4651984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0070C0"/>
                  </a:solidFill>
                </a:rPr>
                <a:t>(5,5)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60" name="群組 159"/>
          <p:cNvGrpSpPr/>
          <p:nvPr/>
        </p:nvGrpSpPr>
        <p:grpSpPr>
          <a:xfrm>
            <a:off x="3072561" y="3595094"/>
            <a:ext cx="3492481" cy="2525672"/>
            <a:chOff x="3072561" y="3595094"/>
            <a:chExt cx="3492481" cy="2525672"/>
          </a:xfrm>
        </p:grpSpPr>
        <p:cxnSp>
          <p:nvCxnSpPr>
            <p:cNvPr id="103" name="直線單箭頭接點 102"/>
            <p:cNvCxnSpPr>
              <a:stCxn id="79" idx="7"/>
              <a:endCxn id="85" idx="3"/>
            </p:cNvCxnSpPr>
            <p:nvPr/>
          </p:nvCxnSpPr>
          <p:spPr>
            <a:xfrm flipV="1">
              <a:off x="4134748" y="5235010"/>
              <a:ext cx="384919" cy="813063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群組 158"/>
            <p:cNvGrpSpPr/>
            <p:nvPr/>
          </p:nvGrpSpPr>
          <p:grpSpPr>
            <a:xfrm>
              <a:off x="3072561" y="3595094"/>
              <a:ext cx="3492481" cy="2525672"/>
              <a:chOff x="3072561" y="3595094"/>
              <a:chExt cx="3492481" cy="2525672"/>
            </a:xfrm>
          </p:grpSpPr>
          <p:cxnSp>
            <p:nvCxnSpPr>
              <p:cNvPr id="86" name="直線單箭頭接點 85"/>
              <p:cNvCxnSpPr>
                <a:stCxn id="77" idx="6"/>
                <a:endCxn id="82" idx="2"/>
              </p:cNvCxnSpPr>
              <p:nvPr/>
            </p:nvCxnSpPr>
            <p:spPr>
              <a:xfrm>
                <a:off x="3184440" y="3595094"/>
                <a:ext cx="1353703" cy="13119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86"/>
              <p:cNvCxnSpPr>
                <a:stCxn id="82" idx="6"/>
                <a:endCxn id="83" idx="1"/>
              </p:cNvCxnSpPr>
              <p:nvPr/>
            </p:nvCxnSpPr>
            <p:spPr>
              <a:xfrm>
                <a:off x="4761901" y="3608213"/>
                <a:ext cx="1718940" cy="60051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單箭頭接點 87"/>
              <p:cNvCxnSpPr>
                <a:stCxn id="77" idx="5"/>
                <a:endCxn id="80" idx="1"/>
              </p:cNvCxnSpPr>
              <p:nvPr/>
            </p:nvCxnSpPr>
            <p:spPr>
              <a:xfrm>
                <a:off x="3151671" y="3667787"/>
                <a:ext cx="221051" cy="579632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>
                <a:stCxn id="80" idx="4"/>
                <a:endCxn id="78" idx="0"/>
              </p:cNvCxnSpPr>
              <p:nvPr/>
            </p:nvCxnSpPr>
            <p:spPr>
              <a:xfrm flipH="1">
                <a:off x="3409115" y="4422915"/>
                <a:ext cx="42717" cy="159185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>
                <a:stCxn id="80" idx="6"/>
                <a:endCxn id="92" idx="2"/>
              </p:cNvCxnSpPr>
              <p:nvPr/>
            </p:nvCxnSpPr>
            <p:spPr>
              <a:xfrm>
                <a:off x="3563711" y="4320112"/>
                <a:ext cx="969801" cy="410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單箭頭接點 90"/>
              <p:cNvCxnSpPr>
                <a:stCxn id="92" idx="0"/>
                <a:endCxn id="82" idx="4"/>
              </p:cNvCxnSpPr>
              <p:nvPr/>
            </p:nvCxnSpPr>
            <p:spPr>
              <a:xfrm flipV="1">
                <a:off x="4645391" y="3711016"/>
                <a:ext cx="4631" cy="51040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單箭頭接點 93"/>
              <p:cNvCxnSpPr>
                <a:stCxn id="92" idx="6"/>
                <a:endCxn id="83" idx="2"/>
              </p:cNvCxnSpPr>
              <p:nvPr/>
            </p:nvCxnSpPr>
            <p:spPr>
              <a:xfrm flipV="1">
                <a:off x="4757270" y="4281424"/>
                <a:ext cx="1690802" cy="4279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>
                <a:stCxn id="84" idx="0"/>
                <a:endCxn id="83" idx="4"/>
              </p:cNvCxnSpPr>
              <p:nvPr/>
            </p:nvCxnSpPr>
            <p:spPr>
              <a:xfrm flipH="1" flipV="1">
                <a:off x="6559951" y="4384227"/>
                <a:ext cx="5091" cy="26466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>
                <a:stCxn id="67" idx="7"/>
                <a:endCxn id="84" idx="4"/>
              </p:cNvCxnSpPr>
              <p:nvPr/>
            </p:nvCxnSpPr>
            <p:spPr>
              <a:xfrm flipV="1">
                <a:off x="5990457" y="4854497"/>
                <a:ext cx="574585" cy="80045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單箭頭接點 96"/>
              <p:cNvCxnSpPr>
                <a:stCxn id="92" idx="4"/>
                <a:endCxn id="85" idx="0"/>
              </p:cNvCxnSpPr>
              <p:nvPr/>
            </p:nvCxnSpPr>
            <p:spPr>
              <a:xfrm flipH="1">
                <a:off x="4598777" y="4427023"/>
                <a:ext cx="46614" cy="63249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單箭頭接點 97"/>
              <p:cNvCxnSpPr>
                <a:stCxn id="85" idx="6"/>
                <a:endCxn id="67" idx="2"/>
              </p:cNvCxnSpPr>
              <p:nvPr/>
            </p:nvCxnSpPr>
            <p:spPr>
              <a:xfrm>
                <a:off x="4710656" y="5162317"/>
                <a:ext cx="1088812" cy="56532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單箭頭接點 98"/>
              <p:cNvCxnSpPr>
                <a:stCxn id="80" idx="5"/>
                <a:endCxn id="81" idx="1"/>
              </p:cNvCxnSpPr>
              <p:nvPr/>
            </p:nvCxnSpPr>
            <p:spPr>
              <a:xfrm>
                <a:off x="3530942" y="4392805"/>
                <a:ext cx="439618" cy="21996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單箭頭接點 99"/>
              <p:cNvCxnSpPr>
                <a:stCxn id="81" idx="7"/>
                <a:endCxn id="92" idx="3"/>
              </p:cNvCxnSpPr>
              <p:nvPr/>
            </p:nvCxnSpPr>
            <p:spPr>
              <a:xfrm flipV="1">
                <a:off x="4128780" y="4396913"/>
                <a:ext cx="437501" cy="21585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/>
              <p:cNvCxnSpPr>
                <a:stCxn id="81" idx="5"/>
                <a:endCxn id="85" idx="1"/>
              </p:cNvCxnSpPr>
              <p:nvPr/>
            </p:nvCxnSpPr>
            <p:spPr>
              <a:xfrm>
                <a:off x="4128780" y="4758156"/>
                <a:ext cx="390887" cy="33146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/>
              <p:cNvCxnSpPr>
                <a:endCxn id="79" idx="0"/>
              </p:cNvCxnSpPr>
              <p:nvPr/>
            </p:nvCxnSpPr>
            <p:spPr>
              <a:xfrm flipH="1">
                <a:off x="4055638" y="4797229"/>
                <a:ext cx="8495" cy="122073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/>
              <p:cNvCxnSpPr>
                <a:stCxn id="79" idx="6"/>
                <a:endCxn id="67" idx="3"/>
              </p:cNvCxnSpPr>
              <p:nvPr/>
            </p:nvCxnSpPr>
            <p:spPr>
              <a:xfrm flipV="1">
                <a:off x="4167517" y="5800334"/>
                <a:ext cx="1664720" cy="320432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104"/>
              <p:cNvCxnSpPr>
                <a:stCxn id="78" idx="6"/>
                <a:endCxn id="79" idx="2"/>
              </p:cNvCxnSpPr>
              <p:nvPr/>
            </p:nvCxnSpPr>
            <p:spPr>
              <a:xfrm>
                <a:off x="3520994" y="6117574"/>
                <a:ext cx="422765" cy="3192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單箭頭接點 105"/>
              <p:cNvCxnSpPr>
                <a:stCxn id="77" idx="4"/>
                <a:endCxn id="78" idx="1"/>
              </p:cNvCxnSpPr>
              <p:nvPr/>
            </p:nvCxnSpPr>
            <p:spPr>
              <a:xfrm>
                <a:off x="3072561" y="3697897"/>
                <a:ext cx="257444" cy="234698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群組 168"/>
          <p:cNvGrpSpPr/>
          <p:nvPr/>
        </p:nvGrpSpPr>
        <p:grpSpPr>
          <a:xfrm>
            <a:off x="2683920" y="3228144"/>
            <a:ext cx="4317456" cy="3313039"/>
            <a:chOff x="2683920" y="3228144"/>
            <a:chExt cx="4317456" cy="3313039"/>
          </a:xfrm>
        </p:grpSpPr>
        <p:sp>
          <p:nvSpPr>
            <p:cNvPr id="107" name="文字方塊 106"/>
            <p:cNvSpPr txBox="1"/>
            <p:nvPr/>
          </p:nvSpPr>
          <p:spPr>
            <a:xfrm>
              <a:off x="3639731" y="3228144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4</a:t>
              </a:r>
              <a:endParaRPr lang="zh-TW" altLang="en-US" sz="28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5498257" y="3525391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6.3</a:t>
              </a:r>
              <a:endParaRPr lang="zh-TW" altLang="en-US" sz="2800" dirty="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6633968" y="4281424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1</a:t>
              </a:r>
              <a:endParaRPr lang="zh-TW" altLang="en-US" sz="2800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2683920" y="4837765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7.1</a:t>
              </a:r>
              <a:endParaRPr lang="zh-TW" altLang="en-US" sz="28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576351" y="601796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2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4998985" y="5941455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5.1</a:t>
              </a:r>
              <a:endParaRPr lang="zh-TW" altLang="en-US" sz="28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6311514" y="5156090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3.6</a:t>
              </a:r>
              <a:endParaRPr lang="zh-TW" altLang="en-US" sz="28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4628114" y="381752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2</a:t>
              </a:r>
              <a:endParaRPr lang="zh-TW" altLang="en-US" sz="28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3134774" y="3503561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2.2</a:t>
              </a:r>
              <a:endParaRPr lang="zh-TW" altLang="en-US" sz="28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533610" y="468035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3</a:t>
              </a:r>
              <a:endParaRPr lang="zh-TW" altLang="en-US" sz="2800" dirty="0"/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3988202" y="516231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4</a:t>
              </a:r>
              <a:endParaRPr lang="zh-TW" altLang="en-US" sz="2800" dirty="0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5223032" y="5261286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4.1</a:t>
              </a:r>
              <a:endParaRPr lang="zh-TW" altLang="en-US" sz="2800" dirty="0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3389319" y="518108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5</a:t>
              </a:r>
              <a:endParaRPr lang="zh-TW" altLang="en-US" sz="2800" dirty="0"/>
            </a:p>
          </p:txBody>
        </p:sp>
        <p:sp>
          <p:nvSpPr>
            <p:cNvPr id="120" name="文字方塊 119"/>
            <p:cNvSpPr txBox="1"/>
            <p:nvPr/>
          </p:nvSpPr>
          <p:spPr>
            <a:xfrm>
              <a:off x="5451610" y="426504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6</a:t>
              </a:r>
              <a:endParaRPr lang="zh-TW" altLang="en-US" sz="2800" dirty="0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4045750" y="39165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/>
                <a:t>3</a:t>
              </a:r>
              <a:endParaRPr lang="zh-TW" altLang="en-US" sz="2800" dirty="0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354980" y="5509035"/>
              <a:ext cx="845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2.2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896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Abstraction of Redirected Walking costs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We introduce the generic notion </a:t>
            </a:r>
            <a:r>
              <a:rPr lang="en-US" altLang="zh-TW" dirty="0" smtClean="0">
                <a:solidFill>
                  <a:srgbClr val="FF0000"/>
                </a:solidFill>
              </a:rPr>
              <a:t>Minimum Immersion Loss (MIL)</a:t>
            </a:r>
            <a:r>
              <a:rPr lang="en-US" altLang="zh-TW" dirty="0" smtClean="0">
                <a:solidFill>
                  <a:schemeClr val="tx1"/>
                </a:solidFill>
              </a:rPr>
              <a:t> to work with any possible cost model</a:t>
            </a: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transform the problem into </a:t>
            </a:r>
            <a:r>
              <a:rPr lang="en-US" altLang="zh-TW" dirty="0" smtClean="0">
                <a:solidFill>
                  <a:srgbClr val="0070C0"/>
                </a:solidFill>
              </a:rPr>
              <a:t>state-transition with costs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1139952" y="2099256"/>
            <a:ext cx="6864268" cy="1513267"/>
            <a:chOff x="1139952" y="2099256"/>
            <a:chExt cx="6864268" cy="1513267"/>
          </a:xfrm>
        </p:grpSpPr>
        <p:sp>
          <p:nvSpPr>
            <p:cNvPr id="9" name="圓角矩形 8"/>
            <p:cNvSpPr/>
            <p:nvPr/>
          </p:nvSpPr>
          <p:spPr>
            <a:xfrm>
              <a:off x="1139952" y="2407972"/>
              <a:ext cx="6864268" cy="120455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chemeClr val="accent6"/>
                  </a:solidFill>
                </a:rPr>
                <a:t>MIL(st</a:t>
              </a:r>
              <a:r>
                <a:rPr lang="en-US" altLang="zh-TW" sz="2000" baseline="-25000" dirty="0" smtClean="0">
                  <a:solidFill>
                    <a:schemeClr val="accent6"/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,st</a:t>
              </a:r>
              <a:r>
                <a:rPr lang="en-US" altLang="zh-TW" sz="2000" baseline="-25000" dirty="0" smtClean="0">
                  <a:solidFill>
                    <a:schemeClr val="accent6"/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)</a:t>
              </a:r>
              <a:r>
                <a:rPr lang="en-US" altLang="zh-TW" sz="2000" dirty="0" smtClean="0">
                  <a:solidFill>
                    <a:schemeClr val="tx2"/>
                  </a:solidFill>
                </a:rPr>
                <a:t> represents the </a:t>
              </a:r>
              <a:r>
                <a:rPr lang="en-US" altLang="zh-TW" sz="2000" dirty="0" smtClean="0">
                  <a:solidFill>
                    <a:srgbClr val="FF0000"/>
                  </a:solidFill>
                </a:rPr>
                <a:t>smallest RW cost </a:t>
              </a:r>
              <a:r>
                <a:rPr lang="en-US" altLang="zh-TW" sz="2000" dirty="0" smtClean="0">
                  <a:solidFill>
                    <a:schemeClr val="tx2"/>
                  </a:solidFill>
                </a:rPr>
                <a:t>for a VR user to move from a </a:t>
              </a:r>
              <a:r>
                <a:rPr lang="en-US" altLang="zh-TW" sz="2000" dirty="0" smtClean="0">
                  <a:solidFill>
                    <a:srgbClr val="7030A0"/>
                  </a:solidFill>
                </a:rPr>
                <a:t>locomotion state</a:t>
              </a:r>
              <a:r>
                <a:rPr lang="en-US" altLang="zh-TW" sz="2000" dirty="0" smtClean="0">
                  <a:solidFill>
                    <a:schemeClr val="tx2"/>
                  </a:solidFill>
                </a:rPr>
                <a:t> st</a:t>
              </a:r>
              <a:r>
                <a:rPr lang="en-US" altLang="zh-TW" sz="2000" baseline="-25000" dirty="0" smtClean="0">
                  <a:solidFill>
                    <a:schemeClr val="tx2"/>
                  </a:solidFill>
                </a:rPr>
                <a:t>1 </a:t>
              </a:r>
              <a:r>
                <a:rPr lang="en-US" altLang="zh-TW" sz="2000" dirty="0" smtClean="0">
                  <a:solidFill>
                    <a:schemeClr val="tx2"/>
                  </a:solidFill>
                </a:rPr>
                <a:t>to another neighboring </a:t>
              </a:r>
              <a:r>
                <a:rPr lang="en-US" altLang="zh-TW" sz="2000" u="sng" dirty="0" smtClean="0">
                  <a:solidFill>
                    <a:srgbClr val="7030A0"/>
                  </a:solidFill>
                </a:rPr>
                <a:t>locomotion state</a:t>
              </a:r>
              <a:r>
                <a:rPr lang="en-US" altLang="zh-TW" sz="2000" dirty="0" smtClean="0">
                  <a:solidFill>
                    <a:srgbClr val="7030A0"/>
                  </a:solidFill>
                </a:rPr>
                <a:t> </a:t>
              </a:r>
              <a:r>
                <a:rPr lang="en-US" altLang="zh-TW" sz="2000" dirty="0" smtClean="0">
                  <a:solidFill>
                    <a:schemeClr val="tx2"/>
                  </a:solidFill>
                </a:rPr>
                <a:t>st</a:t>
              </a:r>
              <a:r>
                <a:rPr lang="en-US" altLang="zh-TW" sz="2000" baseline="-25000" dirty="0" smtClean="0">
                  <a:solidFill>
                    <a:schemeClr val="tx2"/>
                  </a:solidFill>
                </a:rPr>
                <a:t>2 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with a sequence </a:t>
              </a:r>
              <a:r>
                <a:rPr lang="en-US" altLang="zh-TW" sz="2000" dirty="0">
                  <a:solidFill>
                    <a:schemeClr val="accent6"/>
                  </a:solidFill>
                </a:rPr>
                <a:t>of RW 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operations</a:t>
              </a:r>
              <a:r>
                <a:rPr lang="en-US" altLang="zh-TW" sz="2000" dirty="0" smtClean="0">
                  <a:solidFill>
                    <a:schemeClr val="tx2"/>
                  </a:solidFill>
                </a:rPr>
                <a:t>. </a:t>
              </a:r>
              <a:endParaRPr lang="en-US" altLang="zh-TW" sz="2000" dirty="0">
                <a:solidFill>
                  <a:schemeClr val="tx2"/>
                </a:solidFill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1139952" y="2099256"/>
              <a:ext cx="6864268" cy="3087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Definition: Minimum Immersion Loss (MIL)</a:t>
              </a:r>
              <a:endParaRPr lang="zh-TW" altLang="en-US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139952" y="3459620"/>
            <a:ext cx="4649569" cy="2090828"/>
            <a:chOff x="1139952" y="3459620"/>
            <a:chExt cx="4649569" cy="2090828"/>
          </a:xfrm>
        </p:grpSpPr>
        <p:grpSp>
          <p:nvGrpSpPr>
            <p:cNvPr id="16" name="群組 15"/>
            <p:cNvGrpSpPr/>
            <p:nvPr/>
          </p:nvGrpSpPr>
          <p:grpSpPr>
            <a:xfrm>
              <a:off x="1139952" y="3941505"/>
              <a:ext cx="2491890" cy="1265284"/>
              <a:chOff x="1139952" y="3770356"/>
              <a:chExt cx="2491890" cy="1265284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1721" b="46984"/>
              <a:stretch/>
            </p:blipFill>
            <p:spPr>
              <a:xfrm>
                <a:off x="1139952" y="3770356"/>
                <a:ext cx="2491890" cy="1265284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1352282" y="3966693"/>
                <a:ext cx="1345842" cy="634944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3631842" y="3995124"/>
              <a:ext cx="2157679" cy="1555324"/>
              <a:chOff x="3631842" y="3823975"/>
              <a:chExt cx="2157679" cy="1555324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759" r="52630"/>
              <a:stretch/>
            </p:blipFill>
            <p:spPr>
              <a:xfrm>
                <a:off x="3631842" y="3823975"/>
                <a:ext cx="2157679" cy="1555324"/>
              </a:xfrm>
              <a:prstGeom prst="rect">
                <a:avLst/>
              </a:prstGeom>
            </p:spPr>
          </p:pic>
          <p:sp>
            <p:nvSpPr>
              <p:cNvPr id="14" name="矩形 13"/>
              <p:cNvSpPr/>
              <p:nvPr/>
            </p:nvSpPr>
            <p:spPr>
              <a:xfrm>
                <a:off x="4018207" y="4133911"/>
                <a:ext cx="1171807" cy="682787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左大括弧 14"/>
            <p:cNvSpPr/>
            <p:nvPr/>
          </p:nvSpPr>
          <p:spPr>
            <a:xfrm rot="5400000">
              <a:off x="2897230" y="2281719"/>
              <a:ext cx="535506" cy="2891307"/>
            </a:xfrm>
            <a:prstGeom prst="leftBrace">
              <a:avLst>
                <a:gd name="adj1" fmla="val 8333"/>
                <a:gd name="adj2" fmla="val 81900"/>
              </a:avLst>
            </a:prstGeom>
            <a:ln w="28575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63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Solving DROP: Baselines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We prove DROP is </a:t>
            </a:r>
            <a:r>
              <a:rPr lang="en-US" altLang="zh-TW" dirty="0" smtClean="0">
                <a:solidFill>
                  <a:schemeClr val="accent1"/>
                </a:solidFill>
              </a:rPr>
              <a:t>NP-hard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</a:rPr>
              <a:t>(reduction from 0-1 Knapsack)</a:t>
            </a: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Try to </a:t>
            </a:r>
            <a:r>
              <a:rPr lang="en-US" altLang="zh-TW" dirty="0" smtClean="0">
                <a:solidFill>
                  <a:srgbClr val="0070C0"/>
                </a:solidFill>
              </a:rPr>
              <a:t>realize the shortest </a:t>
            </a:r>
            <a:r>
              <a:rPr lang="en-US" altLang="zh-TW" dirty="0" smtClean="0">
                <a:solidFill>
                  <a:schemeClr val="tx1"/>
                </a:solidFill>
              </a:rPr>
              <a:t>(top-k shortest) </a:t>
            </a:r>
            <a:r>
              <a:rPr lang="en-US" altLang="zh-TW" dirty="0" smtClean="0">
                <a:solidFill>
                  <a:srgbClr val="0070C0"/>
                </a:solidFill>
              </a:rPr>
              <a:t>v-path</a:t>
            </a:r>
            <a:r>
              <a:rPr lang="en-US" altLang="zh-TW" dirty="0" smtClean="0">
                <a:solidFill>
                  <a:schemeClr val="tx1"/>
                </a:solidFill>
              </a:rPr>
              <a:t> in the physical world</a:t>
            </a: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Cannot ensure feasibility</a:t>
            </a:r>
          </a:p>
          <a:p>
            <a:pPr lvl="2"/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Try to </a:t>
            </a:r>
            <a:r>
              <a:rPr lang="en-US" altLang="zh-TW" dirty="0" smtClean="0">
                <a:solidFill>
                  <a:schemeClr val="tx1"/>
                </a:solidFill>
              </a:rPr>
              <a:t>find the feasible dual-world </a:t>
            </a:r>
            <a:r>
              <a:rPr lang="en-US" altLang="zh-TW" dirty="0" smtClean="0">
                <a:solidFill>
                  <a:srgbClr val="0070C0"/>
                </a:solidFill>
              </a:rPr>
              <a:t>path with lowest cost</a:t>
            </a:r>
            <a:endParaRPr lang="en-US" altLang="zh-TW" dirty="0">
              <a:solidFill>
                <a:srgbClr val="0070C0"/>
              </a:solidFill>
            </a:endParaRPr>
          </a:p>
          <a:p>
            <a:pPr lvl="2"/>
            <a:r>
              <a:rPr lang="en-US" altLang="zh-TW" dirty="0" smtClean="0">
                <a:solidFill>
                  <a:schemeClr val="accent1"/>
                </a:solidFill>
              </a:rPr>
              <a:t>Tend to find </a:t>
            </a:r>
            <a:r>
              <a:rPr lang="en-US" altLang="zh-TW" dirty="0" smtClean="0">
                <a:solidFill>
                  <a:srgbClr val="FF0000"/>
                </a:solidFill>
              </a:rPr>
              <a:t>long zigzagging paths</a:t>
            </a:r>
          </a:p>
          <a:p>
            <a:pPr lvl="2"/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Integrate dual worlds into a large state space</a:t>
            </a:r>
            <a:r>
              <a:rPr lang="en-US" altLang="zh-TW" dirty="0" smtClean="0">
                <a:solidFill>
                  <a:schemeClr val="tx1"/>
                </a:solidFill>
              </a:rPr>
              <a:t>, then exploit traditional algorithms for constrained shortest path (CSP)</a:t>
            </a: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Extremely low scalability </a:t>
            </a:r>
            <a:r>
              <a:rPr lang="en-US" altLang="zh-TW" dirty="0" smtClean="0">
                <a:solidFill>
                  <a:schemeClr val="tx1"/>
                </a:solidFill>
              </a:rPr>
              <a:t>due to </a:t>
            </a:r>
            <a:r>
              <a:rPr lang="en-US" altLang="zh-TW" dirty="0" smtClean="0">
                <a:solidFill>
                  <a:srgbClr val="FF0000"/>
                </a:solidFill>
              </a:rPr>
              <a:t>large state space</a:t>
            </a: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Dual Entangled World Navigation </a:t>
            </a:r>
            <a:r>
              <a:rPr lang="en-US" altLang="zh-TW" dirty="0" smtClean="0"/>
              <a:t>(DEWN)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Computation on </a:t>
            </a:r>
            <a:r>
              <a:rPr lang="en-US" altLang="zh-TW" dirty="0" smtClean="0">
                <a:solidFill>
                  <a:schemeClr val="accent1"/>
                </a:solidFill>
              </a:rPr>
              <a:t>ONE graph/world </a:t>
            </a:r>
            <a:r>
              <a:rPr lang="en-US" altLang="zh-TW" dirty="0" smtClean="0">
                <a:solidFill>
                  <a:schemeClr val="tx1"/>
                </a:solidFill>
              </a:rPr>
              <a:t>is efficient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Computation on the integrated dual-world state space </a:t>
            </a:r>
            <a:br>
              <a:rPr lang="en-US" altLang="zh-TW" dirty="0" smtClean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>(i.e., </a:t>
            </a:r>
            <a:r>
              <a:rPr lang="en-US" altLang="zh-TW" dirty="0" smtClean="0">
                <a:solidFill>
                  <a:schemeClr val="accent1"/>
                </a:solidFill>
              </a:rPr>
              <a:t>two-world</a:t>
            </a:r>
            <a:r>
              <a:rPr lang="en-US" altLang="zh-TW" dirty="0" smtClean="0">
                <a:solidFill>
                  <a:schemeClr val="tx1"/>
                </a:solidFill>
              </a:rPr>
              <a:t>) is </a:t>
            </a:r>
            <a:r>
              <a:rPr lang="en-US" altLang="zh-TW" dirty="0" smtClean="0">
                <a:solidFill>
                  <a:srgbClr val="FF0000"/>
                </a:solidFill>
              </a:rPr>
              <a:t>expensive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Q: can we </a:t>
            </a:r>
            <a:r>
              <a:rPr lang="en-US" altLang="zh-TW" dirty="0" smtClean="0">
                <a:solidFill>
                  <a:srgbClr val="FF0000"/>
                </a:solidFill>
              </a:rPr>
              <a:t>do the bulk of computation </a:t>
            </a:r>
            <a:r>
              <a:rPr lang="en-US" altLang="zh-TW" dirty="0" smtClean="0">
                <a:solidFill>
                  <a:srgbClr val="0070C0"/>
                </a:solidFill>
              </a:rPr>
              <a:t>only in the virtual world?</a:t>
            </a:r>
          </a:p>
          <a:p>
            <a:pPr lvl="1"/>
            <a:endParaRPr lang="en-US" altLang="zh-TW" dirty="0">
              <a:solidFill>
                <a:srgbClr val="0070C0"/>
              </a:solidFill>
            </a:endParaRPr>
          </a:p>
          <a:p>
            <a:pPr lvl="1"/>
            <a:endParaRPr lang="en-US" altLang="zh-TW" dirty="0" smtClean="0">
              <a:solidFill>
                <a:srgbClr val="0070C0"/>
              </a:solidFill>
            </a:endParaRPr>
          </a:p>
          <a:p>
            <a:pPr lvl="1"/>
            <a:endParaRPr lang="en-US" altLang="zh-TW" dirty="0">
              <a:solidFill>
                <a:srgbClr val="0070C0"/>
              </a:solidFill>
            </a:endParaRPr>
          </a:p>
          <a:p>
            <a:pPr lvl="1"/>
            <a:endParaRPr lang="en-US" altLang="zh-TW" dirty="0" smtClean="0">
              <a:solidFill>
                <a:srgbClr val="0070C0"/>
              </a:solidFill>
            </a:endParaRPr>
          </a:p>
          <a:p>
            <a:pPr lvl="1"/>
            <a:endParaRPr lang="en-US" altLang="zh-TW" dirty="0" smtClean="0">
              <a:solidFill>
                <a:srgbClr val="0070C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292352" y="2698157"/>
            <a:ext cx="6864268" cy="1191297"/>
            <a:chOff x="1139952" y="2099256"/>
            <a:chExt cx="6864268" cy="1191297"/>
          </a:xfrm>
        </p:grpSpPr>
        <p:sp>
          <p:nvSpPr>
            <p:cNvPr id="21" name="圓角矩形 20"/>
            <p:cNvSpPr/>
            <p:nvPr/>
          </p:nvSpPr>
          <p:spPr>
            <a:xfrm>
              <a:off x="1139952" y="2407972"/>
              <a:ext cx="6864268" cy="88258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chemeClr val="accent6"/>
                  </a:solidFill>
                </a:rPr>
                <a:t>The objective (length of v-path) in the </a:t>
              </a:r>
              <a:r>
                <a:rPr lang="en-US" altLang="zh-TW" sz="2000" dirty="0" smtClean="0">
                  <a:solidFill>
                    <a:srgbClr val="FF0000"/>
                  </a:solidFill>
                </a:rPr>
                <a:t>dual-world DROP problem 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depends only on the </a:t>
              </a:r>
              <a:r>
                <a:rPr lang="en-US" altLang="zh-TW" sz="2000" dirty="0" smtClean="0">
                  <a:solidFill>
                    <a:srgbClr val="0070C0"/>
                  </a:solidFill>
                </a:rPr>
                <a:t>virtual world</a:t>
              </a:r>
              <a:endParaRPr lang="en-US" altLang="zh-TW" sz="2000" dirty="0">
                <a:solidFill>
                  <a:srgbClr val="0070C0"/>
                </a:solidFill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1139952" y="2099256"/>
              <a:ext cx="6864268" cy="3087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chemeClr val="accent1"/>
                  </a:solidFill>
                </a:rPr>
                <a:t>Observation</a:t>
              </a:r>
              <a:endParaRPr lang="zh-TW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292352" y="4775904"/>
            <a:ext cx="6864268" cy="1191297"/>
            <a:chOff x="1139952" y="2099256"/>
            <a:chExt cx="6864268" cy="1191297"/>
          </a:xfrm>
        </p:grpSpPr>
        <p:sp>
          <p:nvSpPr>
            <p:cNvPr id="24" name="圓角矩形 23"/>
            <p:cNvSpPr/>
            <p:nvPr/>
          </p:nvSpPr>
          <p:spPr>
            <a:xfrm>
              <a:off x="1139952" y="2407972"/>
              <a:ext cx="6864268" cy="88258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chemeClr val="accent6"/>
                  </a:solidFill>
                </a:rPr>
                <a:t>Accelerating processing of the </a:t>
              </a:r>
              <a:r>
                <a:rPr lang="en-US" altLang="zh-TW" sz="2000" dirty="0" smtClean="0">
                  <a:solidFill>
                    <a:srgbClr val="FF0000"/>
                  </a:solidFill>
                </a:rPr>
                <a:t>dual-world DROP problem</a:t>
              </a:r>
              <a:br>
                <a:rPr lang="en-US" altLang="zh-TW" sz="2000" dirty="0" smtClean="0">
                  <a:solidFill>
                    <a:srgbClr val="FF0000"/>
                  </a:solidFill>
                </a:rPr>
              </a:br>
              <a:r>
                <a:rPr lang="en-US" altLang="zh-TW" sz="2000" dirty="0" smtClean="0">
                  <a:solidFill>
                    <a:schemeClr val="accent6"/>
                  </a:solidFill>
                </a:rPr>
                <a:t>as much as possible by </a:t>
              </a:r>
              <a:r>
                <a:rPr lang="en-US" altLang="zh-TW" sz="2000" dirty="0" smtClean="0">
                  <a:solidFill>
                    <a:srgbClr val="0070C0"/>
                  </a:solidFill>
                </a:rPr>
                <a:t>one-world computations</a:t>
              </a:r>
              <a:endParaRPr lang="en-US" altLang="zh-TW" sz="2000" dirty="0">
                <a:solidFill>
                  <a:srgbClr val="0070C0"/>
                </a:solidFill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1139952" y="2099256"/>
              <a:ext cx="6864268" cy="3087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chemeClr val="accent1"/>
                  </a:solidFill>
                </a:rPr>
                <a:t>Main Idea of DEWN</a:t>
              </a:r>
              <a:endParaRPr lang="zh-TW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18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Leveraging 1-world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marL="274638" lvl="1" indent="0"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A natural trade-off between computation efforts in Step I and II.</a:t>
            </a:r>
            <a:endParaRPr lang="en-US" altLang="zh-TW" dirty="0">
              <a:solidFill>
                <a:schemeClr val="tx1"/>
              </a:solidFill>
            </a:endParaRPr>
          </a:p>
          <a:p>
            <a:pPr marL="274638" lvl="1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292352" y="1770839"/>
            <a:ext cx="6864268" cy="1191297"/>
            <a:chOff x="1139952" y="2099256"/>
            <a:chExt cx="6864268" cy="1191297"/>
          </a:xfrm>
        </p:grpSpPr>
        <p:sp>
          <p:nvSpPr>
            <p:cNvPr id="21" name="圓角矩形 20"/>
            <p:cNvSpPr/>
            <p:nvPr/>
          </p:nvSpPr>
          <p:spPr>
            <a:xfrm>
              <a:off x="1139952" y="2407972"/>
              <a:ext cx="6864268" cy="88258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chemeClr val="accent6"/>
                  </a:solidFill>
                </a:rPr>
                <a:t>Generate a </a:t>
              </a:r>
              <a:r>
                <a:rPr lang="en-US" altLang="zh-TW" sz="2000" dirty="0" smtClean="0">
                  <a:solidFill>
                    <a:srgbClr val="FF0000"/>
                  </a:solidFill>
                </a:rPr>
                <a:t>decent feasible solution </a:t>
              </a:r>
              <a:r>
                <a:rPr lang="en-US" altLang="zh-TW" sz="2000" dirty="0" smtClean="0">
                  <a:solidFill>
                    <a:srgbClr val="7030A0"/>
                  </a:solidFill>
                </a:rPr>
                <a:t>(</a:t>
              </a:r>
              <a:r>
                <a:rPr lang="en-US" altLang="zh-TW" sz="2000" i="1" dirty="0" smtClean="0">
                  <a:solidFill>
                    <a:srgbClr val="7030A0"/>
                  </a:solidFill>
                </a:rPr>
                <a:t>reference path</a:t>
              </a:r>
              <a:r>
                <a:rPr lang="en-US" altLang="zh-TW" sz="2000" dirty="0" smtClean="0">
                  <a:solidFill>
                    <a:srgbClr val="7030A0"/>
                  </a:solidFill>
                </a:rPr>
                <a:t>) 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heuristically</a:t>
              </a:r>
              <a:r>
                <a:rPr lang="en-US" altLang="zh-TW" sz="2000" dirty="0" smtClean="0">
                  <a:solidFill>
                    <a:srgbClr val="7030A0"/>
                  </a:solidFill>
                </a:rPr>
                <a:t> </a:t>
              </a:r>
              <a:br>
                <a:rPr lang="en-US" altLang="zh-TW" sz="2000" dirty="0" smtClean="0">
                  <a:solidFill>
                    <a:srgbClr val="7030A0"/>
                  </a:solidFill>
                </a:rPr>
              </a:br>
              <a:endParaRPr lang="en-US" altLang="zh-TW" sz="2000" dirty="0">
                <a:solidFill>
                  <a:srgbClr val="0070C0"/>
                </a:solidFill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1139952" y="2099256"/>
              <a:ext cx="6864268" cy="3087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chemeClr val="accent1"/>
                  </a:solidFill>
                </a:rPr>
                <a:t>Step I: </a:t>
              </a:r>
              <a:r>
                <a:rPr lang="en-US" altLang="zh-TW" dirty="0" smtClean="0">
                  <a:solidFill>
                    <a:srgbClr val="7030A0"/>
                  </a:solidFill>
                </a:rPr>
                <a:t>Reference Path Generation</a:t>
              </a:r>
              <a:endParaRPr lang="zh-TW" alt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292352" y="2962136"/>
            <a:ext cx="6864268" cy="2193060"/>
            <a:chOff x="1292352" y="2962136"/>
            <a:chExt cx="6864268" cy="2193060"/>
          </a:xfrm>
        </p:grpSpPr>
        <p:grpSp>
          <p:nvGrpSpPr>
            <p:cNvPr id="23" name="群組 22"/>
            <p:cNvGrpSpPr/>
            <p:nvPr/>
          </p:nvGrpSpPr>
          <p:grpSpPr>
            <a:xfrm>
              <a:off x="1292352" y="3963899"/>
              <a:ext cx="6864268" cy="1191297"/>
              <a:chOff x="1139952" y="2099256"/>
              <a:chExt cx="6864268" cy="1191297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139952" y="2407972"/>
                <a:ext cx="6864268" cy="882581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Based on the </a:t>
                </a:r>
                <a:r>
                  <a:rPr lang="en-US" altLang="zh-TW" sz="2000" i="1" dirty="0" smtClean="0">
                    <a:solidFill>
                      <a:srgbClr val="7030A0"/>
                    </a:solidFill>
                  </a:rPr>
                  <a:t>reference path</a:t>
                </a:r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, design novel </a:t>
                </a:r>
                <a:r>
                  <a:rPr lang="en-US" altLang="zh-TW" sz="2000" dirty="0" smtClean="0">
                    <a:solidFill>
                      <a:srgbClr val="FF0000"/>
                    </a:solidFill>
                  </a:rPr>
                  <a:t>pruning</a:t>
                </a:r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 strategies to </a:t>
                </a:r>
                <a:r>
                  <a:rPr lang="en-US" altLang="zh-TW" sz="2000" dirty="0" smtClean="0">
                    <a:solidFill>
                      <a:srgbClr val="0070C0"/>
                    </a:solidFill>
                  </a:rPr>
                  <a:t>avoid examining redundant states </a:t>
                </a:r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in dual-world state space</a:t>
                </a:r>
                <a:endParaRPr lang="en-US" altLang="zh-TW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1139952" y="2099256"/>
                <a:ext cx="6864268" cy="30871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 smtClean="0">
                    <a:solidFill>
                      <a:schemeClr val="accent1"/>
                    </a:solidFill>
                  </a:rPr>
                  <a:t>Step II: 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Pruning/Path Navigation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4" name="向下箭號 3"/>
            <p:cNvSpPr/>
            <p:nvPr/>
          </p:nvSpPr>
          <p:spPr>
            <a:xfrm>
              <a:off x="4411014" y="2962136"/>
              <a:ext cx="313472" cy="1001763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4662152" y="3231639"/>
              <a:ext cx="1444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7030A0"/>
                  </a:solidFill>
                </a:rPr>
                <a:t>reference path</a:t>
              </a:r>
              <a:endParaRPr lang="zh-TW" altLang="en-US" i="1" dirty="0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360224" y="2521933"/>
            <a:ext cx="5011693" cy="4001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6"/>
                </a:solidFill>
              </a:rPr>
              <a:t>very quickly </a:t>
            </a:r>
            <a:r>
              <a:rPr lang="en-US" altLang="zh-TW" sz="2000" dirty="0">
                <a:solidFill>
                  <a:srgbClr val="0070C0"/>
                </a:solidFill>
              </a:rPr>
              <a:t>using mainly 1-world </a:t>
            </a:r>
            <a:r>
              <a:rPr lang="en-US" altLang="zh-TW" sz="2000" dirty="0" smtClean="0">
                <a:solidFill>
                  <a:srgbClr val="0070C0"/>
                </a:solidFill>
              </a:rPr>
              <a:t>computation</a:t>
            </a:r>
            <a:endParaRPr lang="en-US" altLang="zh-TW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8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Step I: Reference Path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zh-TW" dirty="0">
                <a:solidFill>
                  <a:schemeClr val="tx1"/>
                </a:solidFill>
              </a:rPr>
              <a:t>We introduce the </a:t>
            </a:r>
            <a:r>
              <a:rPr lang="en-US" altLang="zh-TW" dirty="0" smtClean="0">
                <a:solidFill>
                  <a:schemeClr val="tx1"/>
                </a:solidFill>
              </a:rPr>
              <a:t>notion of </a:t>
            </a:r>
            <a:r>
              <a:rPr lang="en-US" altLang="zh-TW" dirty="0" smtClean="0">
                <a:solidFill>
                  <a:srgbClr val="FF0000"/>
                </a:solidFill>
              </a:rPr>
              <a:t>MIL Range </a:t>
            </a:r>
            <a:r>
              <a:rPr lang="en-US" altLang="zh-TW" dirty="0" smtClean="0">
                <a:solidFill>
                  <a:schemeClr val="tx1"/>
                </a:solidFill>
              </a:rPr>
              <a:t>to compress the information of MIL (depending on dual worlds) into one world.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1476219" y="3081189"/>
            <a:ext cx="3714750" cy="3319432"/>
            <a:chOff x="1476219" y="3081189"/>
            <a:chExt cx="3714750" cy="3319432"/>
          </a:xfrm>
        </p:grpSpPr>
        <p:graphicFrame>
          <p:nvGraphicFramePr>
            <p:cNvPr id="9" name="物件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4224842"/>
                </p:ext>
              </p:extLst>
            </p:nvPr>
          </p:nvGraphicFramePr>
          <p:xfrm>
            <a:off x="1476219" y="3518535"/>
            <a:ext cx="3714750" cy="2638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Acrobat Document" r:id="rId4" imgW="3714537" imgH="2638371" progId="Acrobat.Document.11">
                    <p:embed/>
                  </p:oleObj>
                </mc:Choice>
                <mc:Fallback>
                  <p:oleObj name="Acrobat Document" r:id="rId4" imgW="3714537" imgH="2638371" progId="Acrobat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476219" y="3518535"/>
                          <a:ext cx="3714750" cy="2638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直線單箭頭接點 12"/>
            <p:cNvCxnSpPr/>
            <p:nvPr/>
          </p:nvCxnSpPr>
          <p:spPr>
            <a:xfrm flipH="1">
              <a:off x="2955701" y="3081189"/>
              <a:ext cx="895083" cy="563532"/>
            </a:xfrm>
            <a:prstGeom prst="straightConnector1">
              <a:avLst/>
            </a:prstGeom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1590541" y="5754290"/>
              <a:ext cx="2878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(a) Cost-Optimistic Simplified (COS) instance</a:t>
              </a:r>
              <a:endParaRPr lang="zh-TW" altLang="en-US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934028" y="3081189"/>
            <a:ext cx="3667125" cy="3319432"/>
            <a:chOff x="4934028" y="3081189"/>
            <a:chExt cx="3667125" cy="3319432"/>
          </a:xfrm>
        </p:grpSpPr>
        <p:graphicFrame>
          <p:nvGraphicFramePr>
            <p:cNvPr id="10" name="物件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345126"/>
                </p:ext>
              </p:extLst>
            </p:nvPr>
          </p:nvGraphicFramePr>
          <p:xfrm>
            <a:off x="4934028" y="3551872"/>
            <a:ext cx="3667125" cy="2571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Acrobat Document" r:id="rId6" imgW="3666831" imgH="2571750" progId="Acrobat.Document.11">
                    <p:embed/>
                  </p:oleObj>
                </mc:Choice>
                <mc:Fallback>
                  <p:oleObj name="Acrobat Document" r:id="rId6" imgW="3666831" imgH="2571750" progId="Acrobat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34028" y="3551872"/>
                          <a:ext cx="3667125" cy="2571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直線單箭頭接點 19"/>
            <p:cNvCxnSpPr/>
            <p:nvPr/>
          </p:nvCxnSpPr>
          <p:spPr>
            <a:xfrm>
              <a:off x="5376931" y="3081189"/>
              <a:ext cx="830686" cy="563532"/>
            </a:xfrm>
            <a:prstGeom prst="straightConnector1">
              <a:avLst/>
            </a:prstGeom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文字方塊 26"/>
            <p:cNvSpPr txBox="1"/>
            <p:nvPr/>
          </p:nvSpPr>
          <p:spPr>
            <a:xfrm>
              <a:off x="5001296" y="5754290"/>
              <a:ext cx="2878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(b) Cost-Pessimistic Simplified (CPS) instance</a:t>
              </a:r>
              <a:endParaRPr lang="zh-TW" altLang="en-US" dirty="0"/>
            </a:p>
          </p:txBody>
        </p:sp>
      </p:grpSp>
      <p:sp>
        <p:nvSpPr>
          <p:cNvPr id="34" name="圓角矩形 33"/>
          <p:cNvSpPr/>
          <p:nvPr/>
        </p:nvSpPr>
        <p:spPr>
          <a:xfrm>
            <a:off x="4609758" y="3565218"/>
            <a:ext cx="1558344" cy="1680693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6"/>
                </a:solidFill>
              </a:rPr>
              <a:t>In a final optimal path, this cost is </a:t>
            </a:r>
            <a:r>
              <a:rPr lang="en-US" altLang="zh-TW" dirty="0" smtClean="0">
                <a:solidFill>
                  <a:srgbClr val="FF0000"/>
                </a:solidFill>
              </a:rPr>
              <a:t>between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3 and 4.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414531" y="2543576"/>
            <a:ext cx="4353059" cy="5376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6"/>
                </a:solidFill>
              </a:rPr>
              <a:t>Original problem instance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3042947" y="2714416"/>
            <a:ext cx="4721229" cy="1367651"/>
            <a:chOff x="3042947" y="2714416"/>
            <a:chExt cx="4721229" cy="1367651"/>
          </a:xfrm>
        </p:grpSpPr>
        <p:sp>
          <p:nvSpPr>
            <p:cNvPr id="29" name="矩形 28"/>
            <p:cNvSpPr/>
            <p:nvPr/>
          </p:nvSpPr>
          <p:spPr>
            <a:xfrm>
              <a:off x="3213279" y="3779413"/>
              <a:ext cx="714777" cy="30265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6671088" y="3776731"/>
              <a:ext cx="714777" cy="30265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左大括弧 30"/>
            <p:cNvSpPr/>
            <p:nvPr/>
          </p:nvSpPr>
          <p:spPr>
            <a:xfrm rot="5400000">
              <a:off x="5066416" y="1845739"/>
              <a:ext cx="693273" cy="3230847"/>
            </a:xfrm>
            <a:prstGeom prst="leftBrace">
              <a:avLst>
                <a:gd name="adj1" fmla="val 8333"/>
                <a:gd name="adj2" fmla="val 50010"/>
              </a:avLst>
            </a:prstGeom>
            <a:ln w="28575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042947" y="2714416"/>
              <a:ext cx="4721229" cy="40011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/>
                  </a:solidFill>
                </a:rPr>
                <a:t>precomputed </a:t>
              </a:r>
              <a:r>
                <a:rPr lang="en-US" altLang="zh-TW" sz="2000" dirty="0" smtClean="0">
                  <a:solidFill>
                    <a:srgbClr val="FF0000"/>
                  </a:solidFill>
                </a:rPr>
                <a:t>lower &amp; upper bounds 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of MIL</a:t>
              </a:r>
              <a:endParaRPr lang="en-US" altLang="zh-TW" sz="20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53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Moving in Virtual Reality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Moving/locomotion is an </a:t>
            </a:r>
            <a:r>
              <a:rPr lang="en-US" altLang="zh-TW" dirty="0" smtClean="0">
                <a:solidFill>
                  <a:srgbClr val="FF0000"/>
                </a:solidFill>
              </a:rPr>
              <a:t>essential operation </a:t>
            </a:r>
            <a:r>
              <a:rPr lang="en-US" altLang="zh-TW" dirty="0" smtClean="0"/>
              <a:t>in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VR social platforms</a:t>
            </a:r>
          </a:p>
          <a:p>
            <a:pPr lvl="1"/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2823" y="1992302"/>
            <a:ext cx="4853977" cy="2777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/>
          <p:cNvSpPr txBox="1"/>
          <p:nvPr/>
        </p:nvSpPr>
        <p:spPr>
          <a:xfrm>
            <a:off x="3832823" y="4845644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Facebook Spaces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32823" y="6504050"/>
            <a:ext cx="485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https://www.techadvisor.co.uk/feature/social-networks/what-is-facebook-spaces-3658718/</a:t>
            </a:r>
            <a:endParaRPr lang="zh-TW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7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27919"/>
              </p:ext>
            </p:extLst>
          </p:nvPr>
        </p:nvGraphicFramePr>
        <p:xfrm>
          <a:off x="4934028" y="1207922"/>
          <a:ext cx="3667125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8" name="Acrobat Document" r:id="rId4" imgW="3666831" imgH="2571750" progId="Acrobat.Document.11">
                  <p:embed/>
                </p:oleObj>
              </mc:Choice>
              <mc:Fallback>
                <p:oleObj name="Acrobat Document" r:id="rId4" imgW="3666831" imgH="2571750" progId="Acrobat.Document.11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4028" y="1207922"/>
                        <a:ext cx="3667125" cy="257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Step I: Reference Path Generation</a:t>
            </a:r>
            <a:endParaRPr lang="zh-TW" altLang="en-US" dirty="0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1476219" y="1174585"/>
          <a:ext cx="3714750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" name="Acrobat Document" r:id="rId6" imgW="3714537" imgH="2638371" progId="Acrobat.Document.11">
                  <p:embed/>
                </p:oleObj>
              </mc:Choice>
              <mc:Fallback>
                <p:oleObj name="Acrobat Document" r:id="rId6" imgW="3714537" imgH="2638371" progId="Acrobat.Document.11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6219" y="1174585"/>
                        <a:ext cx="3714750" cy="263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群組 24"/>
          <p:cNvGrpSpPr/>
          <p:nvPr/>
        </p:nvGrpSpPr>
        <p:grpSpPr>
          <a:xfrm>
            <a:off x="1550875" y="3240959"/>
            <a:ext cx="6669179" cy="3479275"/>
            <a:chOff x="1550875" y="3240959"/>
            <a:chExt cx="6669179" cy="3479275"/>
          </a:xfrm>
        </p:grpSpPr>
        <p:graphicFrame>
          <p:nvGraphicFramePr>
            <p:cNvPr id="5" name="物件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4136906"/>
                </p:ext>
              </p:extLst>
            </p:nvPr>
          </p:nvGraphicFramePr>
          <p:xfrm>
            <a:off x="5049489" y="3988246"/>
            <a:ext cx="3170565" cy="24898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0" name="Acrobat Document" r:id="rId8" imgW="3238457" imgH="2543012" progId="Acrobat.Document.11">
                    <p:embed/>
                  </p:oleObj>
                </mc:Choice>
                <mc:Fallback>
                  <p:oleObj name="Acrobat Document" r:id="rId8" imgW="3238457" imgH="2543012" progId="Acrobat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049489" y="3988246"/>
                          <a:ext cx="3170565" cy="24898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物件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6798111"/>
                </p:ext>
              </p:extLst>
            </p:nvPr>
          </p:nvGraphicFramePr>
          <p:xfrm>
            <a:off x="1586203" y="3988246"/>
            <a:ext cx="3209925" cy="255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1" name="Acrobat Document" r:id="rId10" imgW="3209702" imgH="2552482" progId="Acrobat.Document.11">
                    <p:embed/>
                  </p:oleObj>
                </mc:Choice>
                <mc:Fallback>
                  <p:oleObj name="Acrobat Document" r:id="rId10" imgW="3209702" imgH="2552482" progId="Acrobat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586203" y="3988246"/>
                          <a:ext cx="3209925" cy="255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向下箭號 20"/>
            <p:cNvSpPr/>
            <p:nvPr/>
          </p:nvSpPr>
          <p:spPr>
            <a:xfrm>
              <a:off x="6291162" y="3240959"/>
              <a:ext cx="313472" cy="841644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3168203" y="3240959"/>
              <a:ext cx="2955701" cy="713949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Lagrange Relaxation</a:t>
              </a:r>
            </a:p>
            <a:p>
              <a:pPr algn="ctr"/>
              <a:r>
                <a:rPr lang="en-US" altLang="zh-TW" dirty="0" smtClean="0">
                  <a:solidFill>
                    <a:schemeClr val="accent6"/>
                  </a:solidFill>
                </a:rPr>
                <a:t>(MIL goes to objective)</a:t>
              </a:r>
              <a:endParaRPr lang="zh-TW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8" name="向下箭號 17"/>
            <p:cNvSpPr/>
            <p:nvPr/>
          </p:nvSpPr>
          <p:spPr>
            <a:xfrm>
              <a:off x="2676617" y="3240960"/>
              <a:ext cx="313472" cy="841643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550875" y="6073903"/>
              <a:ext cx="2878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(c) COS-Lagrange Relaxation </a:t>
              </a:r>
            </a:p>
            <a:p>
              <a:pPr algn="ctr"/>
              <a:r>
                <a:rPr lang="en-US" altLang="zh-TW" dirty="0" smtClean="0"/>
                <a:t>(multiplier = 1)</a:t>
              </a:r>
              <a:endParaRPr lang="zh-TW" altLang="en-US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4934028" y="6073902"/>
              <a:ext cx="2878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(d) CPS-Lagrange Relaxation </a:t>
              </a:r>
            </a:p>
            <a:p>
              <a:pPr algn="ctr"/>
              <a:r>
                <a:rPr lang="en-US" altLang="zh-TW" dirty="0" smtClean="0">
                  <a:solidFill>
                    <a:srgbClr val="00B050"/>
                  </a:solidFill>
                </a:rPr>
                <a:t>(multiplier = 2)</a:t>
              </a:r>
              <a:endParaRPr lang="zh-TW" altLang="en-US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6671088" y="1412749"/>
            <a:ext cx="1548966" cy="3135779"/>
            <a:chOff x="6671088" y="1412749"/>
            <a:chExt cx="1548966" cy="3135779"/>
          </a:xfrm>
        </p:grpSpPr>
        <p:sp>
          <p:nvSpPr>
            <p:cNvPr id="7" name="文字方塊 6"/>
            <p:cNvSpPr txBox="1"/>
            <p:nvPr/>
          </p:nvSpPr>
          <p:spPr>
            <a:xfrm>
              <a:off x="7073586" y="4179196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6.3</a:t>
              </a:r>
              <a:r>
                <a:rPr lang="en-US" altLang="zh-TW" dirty="0" smtClean="0"/>
                <a:t>+</a:t>
              </a:r>
              <a:r>
                <a:rPr lang="en-US" altLang="zh-TW" dirty="0" smtClean="0">
                  <a:solidFill>
                    <a:srgbClr val="0070C0"/>
                  </a:solidFill>
                </a:rPr>
                <a:t>4</a:t>
              </a:r>
              <a:r>
                <a:rPr lang="en-US" altLang="zh-TW" dirty="0" smtClean="0"/>
                <a:t>x</a:t>
              </a:r>
              <a:r>
                <a:rPr lang="en-US" altLang="zh-TW" dirty="0" smtClean="0">
                  <a:solidFill>
                    <a:srgbClr val="00B050"/>
                  </a:solidFill>
                </a:rPr>
                <a:t>2</a:t>
              </a:r>
              <a:endParaRPr lang="zh-TW" altLang="en-US" dirty="0">
                <a:solidFill>
                  <a:srgbClr val="00B050"/>
                </a:solidFill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6671088" y="1412749"/>
              <a:ext cx="1494118" cy="3086215"/>
              <a:chOff x="6671088" y="1412749"/>
              <a:chExt cx="1494118" cy="308621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671088" y="1412749"/>
                <a:ext cx="714777" cy="302654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671088" y="4196310"/>
                <a:ext cx="1494118" cy="302654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肘形接點 13"/>
              <p:cNvCxnSpPr>
                <a:stCxn id="34" idx="3"/>
                <a:endCxn id="7" idx="0"/>
              </p:cNvCxnSpPr>
              <p:nvPr/>
            </p:nvCxnSpPr>
            <p:spPr>
              <a:xfrm>
                <a:off x="7385865" y="1564076"/>
                <a:ext cx="260955" cy="2615120"/>
              </a:xfrm>
              <a:prstGeom prst="bentConnector2">
                <a:avLst/>
              </a:prstGeom>
              <a:ln w="28575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圓角矩形 36"/>
          <p:cNvSpPr/>
          <p:nvPr/>
        </p:nvSpPr>
        <p:spPr>
          <a:xfrm>
            <a:off x="558207" y="4445246"/>
            <a:ext cx="4052430" cy="1008957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Solve the optimal multiplier </a:t>
            </a:r>
            <a:r>
              <a:rPr lang="en-US" altLang="zh-TW" dirty="0" smtClean="0">
                <a:solidFill>
                  <a:schemeClr val="accent6"/>
                </a:solidFill>
              </a:rPr>
              <a:t>for COS</a:t>
            </a:r>
            <a:br>
              <a:rPr lang="en-US" altLang="zh-TW" dirty="0" smtClean="0">
                <a:solidFill>
                  <a:schemeClr val="accent6"/>
                </a:solidFill>
              </a:rPr>
            </a:br>
            <a:r>
              <a:rPr lang="en-US" altLang="zh-TW" dirty="0" smtClean="0">
                <a:solidFill>
                  <a:schemeClr val="accent6"/>
                </a:solidFill>
              </a:rPr>
              <a:t>(leading to a best feasible solution)</a:t>
            </a:r>
          </a:p>
          <a:p>
            <a:pPr algn="ctr"/>
            <a:r>
              <a:rPr lang="en-US" altLang="zh-TW" dirty="0">
                <a:solidFill>
                  <a:schemeClr val="accent6"/>
                </a:solidFill>
              </a:rPr>
              <a:t>an iterative </a:t>
            </a:r>
            <a:r>
              <a:rPr lang="en-US" altLang="zh-TW" dirty="0">
                <a:solidFill>
                  <a:srgbClr val="0070C0"/>
                </a:solidFill>
              </a:rPr>
              <a:t>ONE-world algorithm 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4796128" y="4651078"/>
            <a:ext cx="4052430" cy="1008957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Solve the optimal multiplier </a:t>
            </a:r>
            <a:r>
              <a:rPr lang="en-US" altLang="zh-TW" dirty="0" smtClean="0">
                <a:solidFill>
                  <a:schemeClr val="accent6"/>
                </a:solidFill>
              </a:rPr>
              <a:t>for CPS</a:t>
            </a:r>
          </a:p>
          <a:p>
            <a:pPr algn="ctr"/>
            <a:r>
              <a:rPr lang="en-US" altLang="zh-TW" dirty="0">
                <a:solidFill>
                  <a:schemeClr val="accent6"/>
                </a:solidFill>
              </a:rPr>
              <a:t>(leading to a best feasible solution)</a:t>
            </a:r>
          </a:p>
          <a:p>
            <a:pPr algn="ctr"/>
            <a:r>
              <a:rPr lang="en-US" altLang="zh-TW" dirty="0" smtClean="0">
                <a:solidFill>
                  <a:schemeClr val="accent6"/>
                </a:solidFill>
              </a:rPr>
              <a:t>an </a:t>
            </a:r>
            <a:r>
              <a:rPr lang="en-US" altLang="zh-TW" dirty="0">
                <a:solidFill>
                  <a:schemeClr val="accent6"/>
                </a:solidFill>
              </a:rPr>
              <a:t>iterative </a:t>
            </a:r>
            <a:r>
              <a:rPr lang="en-US" altLang="zh-TW" dirty="0">
                <a:solidFill>
                  <a:srgbClr val="0070C0"/>
                </a:solidFill>
              </a:rPr>
              <a:t>ONE-world algorithm 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507464" y="4432710"/>
            <a:ext cx="8341094" cy="125923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Exploit </a:t>
            </a:r>
            <a:r>
              <a:rPr lang="en-US" altLang="zh-TW" sz="2400" dirty="0" smtClean="0">
                <a:solidFill>
                  <a:srgbClr val="7030A0"/>
                </a:solidFill>
              </a:rPr>
              <a:t>Informed Search (e.g. A*) on dual-world state space </a:t>
            </a:r>
            <a:r>
              <a:rPr lang="en-US" altLang="zh-TW" sz="2400" dirty="0" smtClean="0">
                <a:solidFill>
                  <a:schemeClr val="accent6"/>
                </a:solidFill>
              </a:rPr>
              <a:t>with these multipliers. (</a:t>
            </a:r>
            <a:r>
              <a:rPr lang="en-US" altLang="zh-TW" sz="2400" dirty="0" smtClean="0">
                <a:solidFill>
                  <a:srgbClr val="FF0000"/>
                </a:solidFill>
              </a:rPr>
              <a:t>only dual-world step </a:t>
            </a:r>
            <a:r>
              <a:rPr lang="en-US" altLang="zh-TW" sz="2400" dirty="0" smtClean="0">
                <a:solidFill>
                  <a:schemeClr val="accent6"/>
                </a:solidFill>
              </a:rPr>
              <a:t>for </a:t>
            </a:r>
            <a:r>
              <a:rPr lang="en-US" altLang="zh-TW" sz="2400" i="1" dirty="0" smtClean="0">
                <a:solidFill>
                  <a:srgbClr val="7030A0"/>
                </a:solidFill>
              </a:rPr>
              <a:t>reference path</a:t>
            </a:r>
            <a:r>
              <a:rPr lang="en-US" altLang="zh-TW" sz="2400" dirty="0" smtClean="0">
                <a:solidFill>
                  <a:schemeClr val="accent6"/>
                </a:solidFill>
              </a:rPr>
              <a:t>)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914400" y="2187285"/>
            <a:ext cx="7450427" cy="199235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Guess: </a:t>
            </a:r>
            <a:r>
              <a:rPr lang="en-US" altLang="zh-TW" sz="2400" dirty="0" smtClean="0">
                <a:solidFill>
                  <a:schemeClr val="accent6"/>
                </a:solidFill>
              </a:rPr>
              <a:t>the </a:t>
            </a:r>
            <a:r>
              <a:rPr lang="en-US" altLang="zh-TW" sz="2400" dirty="0" smtClean="0">
                <a:solidFill>
                  <a:srgbClr val="FF0000"/>
                </a:solidFill>
              </a:rPr>
              <a:t>optimal multipliers </a:t>
            </a:r>
            <a:r>
              <a:rPr lang="en-US" altLang="zh-TW" sz="2400" dirty="0" smtClean="0">
                <a:solidFill>
                  <a:schemeClr val="accent6"/>
                </a:solidFill>
              </a:rPr>
              <a:t>for simplified problems are </a:t>
            </a:r>
            <a:r>
              <a:rPr lang="en-US" altLang="zh-TW" sz="2400" dirty="0" smtClean="0">
                <a:solidFill>
                  <a:srgbClr val="FF0000"/>
                </a:solidFill>
              </a:rPr>
              <a:t>quality estimates</a:t>
            </a:r>
            <a:r>
              <a:rPr lang="en-US" altLang="zh-TW" sz="2400" dirty="0" smtClean="0">
                <a:solidFill>
                  <a:schemeClr val="accent6"/>
                </a:solidFill>
              </a:rPr>
              <a:t> for the original problem.</a:t>
            </a:r>
          </a:p>
          <a:p>
            <a:endParaRPr lang="en-US" altLang="zh-TW" sz="2400" dirty="0" smtClean="0">
              <a:solidFill>
                <a:schemeClr val="accent6"/>
              </a:solidFill>
            </a:endParaRPr>
          </a:p>
          <a:p>
            <a:r>
              <a:rPr lang="en-US" altLang="zh-TW" sz="2400" dirty="0" smtClean="0">
                <a:solidFill>
                  <a:schemeClr val="accent6"/>
                </a:solidFill>
              </a:rPr>
              <a:t>Fact: </a:t>
            </a:r>
            <a:r>
              <a:rPr lang="en-US" altLang="zh-TW" sz="2400" dirty="0" smtClean="0">
                <a:solidFill>
                  <a:srgbClr val="0070C0"/>
                </a:solidFill>
              </a:rPr>
              <a:t>feasibility is guaranteed </a:t>
            </a:r>
            <a:r>
              <a:rPr lang="en-US" altLang="zh-TW" sz="2400" dirty="0" smtClean="0">
                <a:solidFill>
                  <a:schemeClr val="accent6"/>
                </a:solidFill>
              </a:rPr>
              <a:t>by pessimistic estimation!</a:t>
            </a:r>
          </a:p>
        </p:txBody>
      </p:sp>
    </p:spTree>
    <p:extLst>
      <p:ext uri="{BB962C8B-B14F-4D97-AF65-F5344CB8AC3E}">
        <p14:creationId xmlns:p14="http://schemas.microsoft.com/office/powerpoint/2010/main" val="10223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Leveraging 1-world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marL="274638" lvl="1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292352" y="1770839"/>
            <a:ext cx="6864268" cy="1191297"/>
            <a:chOff x="1139952" y="2099256"/>
            <a:chExt cx="6864268" cy="1191297"/>
          </a:xfrm>
        </p:grpSpPr>
        <p:sp>
          <p:nvSpPr>
            <p:cNvPr id="21" name="圓角矩形 20"/>
            <p:cNvSpPr/>
            <p:nvPr/>
          </p:nvSpPr>
          <p:spPr>
            <a:xfrm>
              <a:off x="1139952" y="2407972"/>
              <a:ext cx="6864268" cy="88258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chemeClr val="accent5"/>
                  </a:solidFill>
                </a:rPr>
                <a:t>Generate a decent feasible solution (</a:t>
              </a:r>
              <a:r>
                <a:rPr lang="en-US" altLang="zh-TW" sz="2000" i="1" dirty="0" smtClean="0">
                  <a:solidFill>
                    <a:schemeClr val="accent5"/>
                  </a:solidFill>
                </a:rPr>
                <a:t>reference path</a:t>
              </a:r>
              <a:r>
                <a:rPr lang="en-US" altLang="zh-TW" sz="2000" dirty="0" smtClean="0">
                  <a:solidFill>
                    <a:schemeClr val="accent5"/>
                  </a:solidFill>
                </a:rPr>
                <a:t>) heuristically</a:t>
              </a:r>
            </a:p>
            <a:p>
              <a:r>
                <a:rPr lang="en-US" altLang="zh-TW" sz="2000" dirty="0">
                  <a:solidFill>
                    <a:schemeClr val="accent5"/>
                  </a:solidFill>
                </a:rPr>
                <a:t>very quickly using mainly 1-world </a:t>
              </a:r>
              <a:r>
                <a:rPr lang="en-US" altLang="zh-TW" sz="2000" dirty="0" smtClean="0">
                  <a:solidFill>
                    <a:schemeClr val="accent5"/>
                  </a:solidFill>
                </a:rPr>
                <a:t>computation</a:t>
              </a:r>
              <a:endParaRPr lang="en-US" altLang="zh-TW" sz="2000" dirty="0">
                <a:solidFill>
                  <a:schemeClr val="accent5"/>
                </a:solidFill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1139952" y="2099256"/>
              <a:ext cx="6864268" cy="3087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chemeClr val="accent5"/>
                  </a:solidFill>
                </a:rPr>
                <a:t>Step I: Reference Path Generation</a:t>
              </a:r>
              <a:endParaRPr lang="zh-TW" alt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292352" y="2962136"/>
            <a:ext cx="6864268" cy="2193060"/>
            <a:chOff x="1292352" y="2962136"/>
            <a:chExt cx="6864268" cy="2193060"/>
          </a:xfrm>
        </p:grpSpPr>
        <p:grpSp>
          <p:nvGrpSpPr>
            <p:cNvPr id="23" name="群組 22"/>
            <p:cNvGrpSpPr/>
            <p:nvPr/>
          </p:nvGrpSpPr>
          <p:grpSpPr>
            <a:xfrm>
              <a:off x="1292352" y="3963899"/>
              <a:ext cx="6864268" cy="1191297"/>
              <a:chOff x="1139952" y="2099256"/>
              <a:chExt cx="6864268" cy="1191297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139952" y="2407972"/>
                <a:ext cx="6864268" cy="882581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Based on the </a:t>
                </a:r>
                <a:r>
                  <a:rPr lang="en-US" altLang="zh-TW" sz="2000" i="1" dirty="0" smtClean="0">
                    <a:solidFill>
                      <a:srgbClr val="7030A0"/>
                    </a:solidFill>
                  </a:rPr>
                  <a:t>reference path</a:t>
                </a:r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, design novel </a:t>
                </a:r>
                <a:r>
                  <a:rPr lang="en-US" altLang="zh-TW" sz="2000" dirty="0" smtClean="0">
                    <a:solidFill>
                      <a:srgbClr val="FF0000"/>
                    </a:solidFill>
                  </a:rPr>
                  <a:t>pruning</a:t>
                </a:r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 strategies to </a:t>
                </a:r>
                <a:r>
                  <a:rPr lang="en-US" altLang="zh-TW" sz="2000" dirty="0" smtClean="0">
                    <a:solidFill>
                      <a:srgbClr val="0070C0"/>
                    </a:solidFill>
                  </a:rPr>
                  <a:t>avoid examining redundant states </a:t>
                </a:r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in dual-world state space</a:t>
                </a:r>
                <a:endParaRPr lang="en-US" altLang="zh-TW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1139952" y="2099256"/>
                <a:ext cx="6864268" cy="30871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 smtClean="0">
                    <a:solidFill>
                      <a:schemeClr val="accent1"/>
                    </a:solidFill>
                  </a:rPr>
                  <a:t>Step II: 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Pruning/Path Navigation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4" name="向下箭號 3"/>
            <p:cNvSpPr/>
            <p:nvPr/>
          </p:nvSpPr>
          <p:spPr>
            <a:xfrm>
              <a:off x="4411014" y="2962136"/>
              <a:ext cx="313472" cy="1001763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4662152" y="3231639"/>
              <a:ext cx="1444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7030A0"/>
                  </a:solidFill>
                </a:rPr>
                <a:t>reference path</a:t>
              </a:r>
              <a:endParaRPr lang="zh-TW" altLang="en-US" i="1" dirty="0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9" b="95610" l="1789" r="89919">
                        <a14:foregroundMark x1="4553" y1="59187" x2="4553" y2="59187"/>
                        <a14:foregroundMark x1="24065" y1="92520" x2="24065" y2="92520"/>
                        <a14:foregroundMark x1="1951" y1="61138" x2="1951" y2="61138"/>
                        <a14:foregroundMark x1="22602" y1="95610" x2="22602" y2="9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6" y="1242924"/>
            <a:ext cx="1254684" cy="125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3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zh-TW" dirty="0" smtClean="0">
                <a:solidFill>
                  <a:schemeClr val="accent5"/>
                </a:solidFill>
              </a:rPr>
              <a:t>Based on</a:t>
            </a:r>
            <a:r>
              <a:rPr lang="en-US" altLang="zh-TW" sz="2400" dirty="0">
                <a:solidFill>
                  <a:schemeClr val="accent5"/>
                </a:solidFill>
              </a:rPr>
              <a:t> the </a:t>
            </a:r>
            <a:r>
              <a:rPr lang="en-US" altLang="zh-TW" sz="2400" i="1" dirty="0">
                <a:solidFill>
                  <a:srgbClr val="7030A0"/>
                </a:solidFill>
              </a:rPr>
              <a:t>reference path</a:t>
            </a:r>
            <a:r>
              <a:rPr lang="en-US" altLang="zh-TW" sz="2400" dirty="0">
                <a:solidFill>
                  <a:schemeClr val="accent5"/>
                </a:solidFill>
              </a:rPr>
              <a:t>, design </a:t>
            </a:r>
            <a:r>
              <a:rPr lang="en-US" altLang="zh-TW" sz="2400" dirty="0" smtClean="0">
                <a:solidFill>
                  <a:schemeClr val="accent5"/>
                </a:solidFill>
              </a:rPr>
              <a:t>pruning </a:t>
            </a:r>
            <a:r>
              <a:rPr lang="en-US" altLang="zh-TW" sz="2400" dirty="0">
                <a:solidFill>
                  <a:schemeClr val="accent5"/>
                </a:solidFill>
              </a:rPr>
              <a:t>strategies </a:t>
            </a:r>
            <a:endParaRPr lang="en-US" altLang="zh-TW" sz="2400" dirty="0" smtClean="0">
              <a:solidFill>
                <a:schemeClr val="accent5"/>
              </a:solidFill>
            </a:endParaRPr>
          </a:p>
          <a:p>
            <a:pPr lvl="1"/>
            <a:endParaRPr lang="en-US" altLang="zh-TW" sz="2400" dirty="0">
              <a:solidFill>
                <a:schemeClr val="accent5"/>
              </a:solidFill>
            </a:endParaRPr>
          </a:p>
          <a:p>
            <a:pPr lvl="1"/>
            <a:endParaRPr lang="en-US" altLang="zh-TW" sz="2400" dirty="0" smtClean="0">
              <a:solidFill>
                <a:schemeClr val="accent5"/>
              </a:solidFill>
            </a:endParaRPr>
          </a:p>
          <a:p>
            <a:pPr lvl="1"/>
            <a:endParaRPr lang="en-US" altLang="zh-TW" sz="2400" dirty="0">
              <a:solidFill>
                <a:schemeClr val="accent5"/>
              </a:solidFill>
            </a:endParaRPr>
          </a:p>
          <a:p>
            <a:pPr lvl="1"/>
            <a:endParaRPr lang="en-US" altLang="zh-TW" sz="2400" dirty="0" smtClean="0">
              <a:solidFill>
                <a:schemeClr val="accent5"/>
              </a:solidFill>
            </a:endParaRPr>
          </a:p>
          <a:p>
            <a:pPr lvl="1"/>
            <a:endParaRPr lang="en-US" altLang="zh-TW" sz="2400" dirty="0">
              <a:solidFill>
                <a:schemeClr val="accent5"/>
              </a:solidFill>
            </a:endParaRPr>
          </a:p>
          <a:p>
            <a:pPr lvl="1"/>
            <a:endParaRPr lang="en-US" altLang="zh-TW" sz="2400" dirty="0" smtClean="0">
              <a:solidFill>
                <a:schemeClr val="accent5"/>
              </a:solidFill>
            </a:endParaRPr>
          </a:p>
          <a:p>
            <a:pPr lvl="1"/>
            <a:endParaRPr lang="en-US" altLang="zh-TW" sz="2400" dirty="0">
              <a:solidFill>
                <a:schemeClr val="accent5"/>
              </a:solidFill>
            </a:endParaRPr>
          </a:p>
          <a:p>
            <a:pPr lvl="1"/>
            <a:endParaRPr lang="en-US" altLang="zh-TW" sz="2400" dirty="0" smtClean="0">
              <a:solidFill>
                <a:schemeClr val="accent5"/>
              </a:solidFill>
            </a:endParaRPr>
          </a:p>
          <a:p>
            <a:pPr lvl="1"/>
            <a:endParaRPr lang="en-US" altLang="zh-TW" dirty="0">
              <a:solidFill>
                <a:schemeClr val="accent5"/>
              </a:solidFill>
            </a:endParaRPr>
          </a:p>
          <a:p>
            <a:pPr lvl="1"/>
            <a:endParaRPr lang="en-US" altLang="zh-TW" dirty="0" smtClean="0">
              <a:solidFill>
                <a:schemeClr val="accent5"/>
              </a:solidFill>
            </a:endParaRPr>
          </a:p>
          <a:p>
            <a:pPr lvl="1"/>
            <a:endParaRPr lang="en-US" altLang="zh-TW" dirty="0">
              <a:solidFill>
                <a:schemeClr val="accent5"/>
              </a:solidFill>
            </a:endParaRPr>
          </a:p>
          <a:p>
            <a:pPr lvl="1"/>
            <a:endParaRPr lang="en-US" altLang="zh-TW" dirty="0" smtClean="0">
              <a:solidFill>
                <a:schemeClr val="accent5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Step II: Pruning and Path Navigation</a:t>
            </a:r>
            <a:endParaRPr lang="zh-TW" altLang="en-US" dirty="0"/>
          </a:p>
        </p:txBody>
      </p:sp>
      <p:grpSp>
        <p:nvGrpSpPr>
          <p:cNvPr id="39" name="群組 38"/>
          <p:cNvGrpSpPr/>
          <p:nvPr/>
        </p:nvGrpSpPr>
        <p:grpSpPr>
          <a:xfrm>
            <a:off x="1504526" y="1796506"/>
            <a:ext cx="6142009" cy="3185912"/>
            <a:chOff x="1504526" y="2212678"/>
            <a:chExt cx="6142009" cy="3185912"/>
          </a:xfrm>
        </p:grpSpPr>
        <p:sp>
          <p:nvSpPr>
            <p:cNvPr id="5" name="橢圓 4"/>
            <p:cNvSpPr/>
            <p:nvPr/>
          </p:nvSpPr>
          <p:spPr>
            <a:xfrm>
              <a:off x="2157046" y="2574683"/>
              <a:ext cx="416169" cy="430823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6477000" y="2571753"/>
              <a:ext cx="416169" cy="430823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919780" y="2212678"/>
              <a:ext cx="1726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destination state</a:t>
              </a:r>
              <a:endParaRPr lang="zh-TW" altLang="en-US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296015" y="2547171"/>
              <a:ext cx="154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7030A0"/>
                  </a:solidFill>
                </a:rPr>
                <a:t>reference path</a:t>
              </a:r>
              <a:endParaRPr lang="zh-TW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4232031" y="4639116"/>
              <a:ext cx="416169" cy="43082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742873" y="5029258"/>
              <a:ext cx="1394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current state</a:t>
              </a:r>
              <a:endParaRPr lang="zh-TW" altLang="en-US" dirty="0"/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2579077" y="2444925"/>
              <a:ext cx="3886200" cy="684478"/>
            </a:xfrm>
            <a:custGeom>
              <a:avLst/>
              <a:gdLst>
                <a:gd name="connsiteX0" fmla="*/ 0 w 3886200"/>
                <a:gd name="connsiteY0" fmla="*/ 321723 h 684478"/>
                <a:gd name="connsiteX1" fmla="*/ 1834661 w 3886200"/>
                <a:gd name="connsiteY1" fmla="*/ 11062 h 684478"/>
                <a:gd name="connsiteX2" fmla="*/ 3036277 w 3886200"/>
                <a:gd name="connsiteY2" fmla="*/ 673416 h 684478"/>
                <a:gd name="connsiteX3" fmla="*/ 3886200 w 3886200"/>
                <a:gd name="connsiteY3" fmla="*/ 362754 h 68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6200" h="684478">
                  <a:moveTo>
                    <a:pt x="0" y="321723"/>
                  </a:moveTo>
                  <a:cubicBezTo>
                    <a:pt x="664307" y="137084"/>
                    <a:pt x="1328615" y="-47554"/>
                    <a:pt x="1834661" y="11062"/>
                  </a:cubicBezTo>
                  <a:cubicBezTo>
                    <a:pt x="2340707" y="69677"/>
                    <a:pt x="2694354" y="614801"/>
                    <a:pt x="3036277" y="673416"/>
                  </a:cubicBezTo>
                  <a:cubicBezTo>
                    <a:pt x="3378200" y="732031"/>
                    <a:pt x="3632200" y="547392"/>
                    <a:pt x="3886200" y="362754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>
              <a:stCxn id="5" idx="5"/>
              <a:endCxn id="25" idx="1"/>
            </p:cNvCxnSpPr>
            <p:nvPr/>
          </p:nvCxnSpPr>
          <p:spPr>
            <a:xfrm>
              <a:off x="2512268" y="2942413"/>
              <a:ext cx="1780710" cy="175979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1504526" y="2992318"/>
              <a:ext cx="1135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start state</a:t>
              </a:r>
              <a:endParaRPr lang="zh-TW" altLang="en-US" dirty="0"/>
            </a:p>
          </p:txBody>
        </p:sp>
        <p:cxnSp>
          <p:nvCxnSpPr>
            <p:cNvPr id="37" name="直線單箭頭接點 36"/>
            <p:cNvCxnSpPr>
              <a:stCxn id="21" idx="3"/>
              <a:endCxn id="25" idx="7"/>
            </p:cNvCxnSpPr>
            <p:nvPr/>
          </p:nvCxnSpPr>
          <p:spPr>
            <a:xfrm flipH="1">
              <a:off x="4587253" y="2939483"/>
              <a:ext cx="1950694" cy="1762726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圓角矩形 35"/>
          <p:cNvSpPr/>
          <p:nvPr/>
        </p:nvSpPr>
        <p:spPr>
          <a:xfrm>
            <a:off x="2639580" y="3062647"/>
            <a:ext cx="3708466" cy="9960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accent6"/>
                </a:solidFill>
              </a:rPr>
              <a:t>estimate </a:t>
            </a:r>
            <a:r>
              <a:rPr lang="en-US" altLang="zh-TW" sz="2000" dirty="0" smtClean="0">
                <a:solidFill>
                  <a:srgbClr val="FF0000"/>
                </a:solidFill>
              </a:rPr>
              <a:t>shortest path distances</a:t>
            </a:r>
          </a:p>
          <a:p>
            <a:r>
              <a:rPr lang="en-US" altLang="zh-TW" sz="2000" dirty="0" smtClean="0">
                <a:solidFill>
                  <a:schemeClr val="accent6"/>
                </a:solidFill>
              </a:rPr>
              <a:t>e.g., </a:t>
            </a:r>
            <a:r>
              <a:rPr lang="en-US" altLang="zh-TW" sz="2000" dirty="0" err="1" smtClean="0">
                <a:solidFill>
                  <a:schemeClr val="accent6"/>
                </a:solidFill>
              </a:rPr>
              <a:t>Dijkstra’s</a:t>
            </a:r>
            <a:r>
              <a:rPr lang="en-US" altLang="zh-TW" sz="2000" dirty="0" smtClean="0">
                <a:solidFill>
                  <a:schemeClr val="accent6"/>
                </a:solidFill>
              </a:rPr>
              <a:t> algorithm</a:t>
            </a:r>
          </a:p>
          <a:p>
            <a:r>
              <a:rPr lang="en-US" altLang="zh-TW" sz="2000" dirty="0" smtClean="0">
                <a:solidFill>
                  <a:srgbClr val="0070C0"/>
                </a:solidFill>
              </a:rPr>
              <a:t>one-world, one metric: FAST!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2717767" y="3138797"/>
            <a:ext cx="3708466" cy="9960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accent6"/>
                </a:solidFill>
              </a:rPr>
              <a:t>estimate </a:t>
            </a:r>
            <a:r>
              <a:rPr lang="en-US" altLang="zh-TW" sz="2000" dirty="0" smtClean="0">
                <a:solidFill>
                  <a:srgbClr val="FF0000"/>
                </a:solidFill>
              </a:rPr>
              <a:t>minimum RW cost</a:t>
            </a:r>
          </a:p>
          <a:p>
            <a:r>
              <a:rPr lang="en-US" altLang="zh-TW" sz="2000" dirty="0" smtClean="0">
                <a:solidFill>
                  <a:schemeClr val="accent6"/>
                </a:solidFill>
              </a:rPr>
              <a:t>e.g., </a:t>
            </a:r>
            <a:r>
              <a:rPr lang="en-US" altLang="zh-TW" sz="2000" dirty="0" err="1" smtClean="0">
                <a:solidFill>
                  <a:schemeClr val="accent6"/>
                </a:solidFill>
              </a:rPr>
              <a:t>Dijkstra’s</a:t>
            </a:r>
            <a:r>
              <a:rPr lang="en-US" altLang="zh-TW" sz="2000" dirty="0" smtClean="0">
                <a:solidFill>
                  <a:schemeClr val="accent6"/>
                </a:solidFill>
              </a:rPr>
              <a:t> algorithm</a:t>
            </a:r>
          </a:p>
          <a:p>
            <a:r>
              <a:rPr lang="en-US" altLang="zh-TW" sz="2000" dirty="0" smtClean="0">
                <a:solidFill>
                  <a:srgbClr val="0070C0"/>
                </a:solidFill>
              </a:rPr>
              <a:t>one-world, one metric: FAST!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855018" y="5555060"/>
            <a:ext cx="7076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lang="en-US" altLang="zh-TW" sz="2400" dirty="0">
                <a:solidFill>
                  <a:schemeClr val="accent5"/>
                </a:solidFill>
              </a:rPr>
              <a:t>and other strategies…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KEY: </a:t>
            </a:r>
            <a:r>
              <a:rPr lang="en-US" altLang="zh-TW" sz="2400" dirty="0">
                <a:solidFill>
                  <a:schemeClr val="accent5"/>
                </a:solidFill>
              </a:rPr>
              <a:t>use </a:t>
            </a:r>
            <a:r>
              <a:rPr lang="en-US" altLang="zh-TW" sz="2400" dirty="0">
                <a:solidFill>
                  <a:srgbClr val="0070C0"/>
                </a:solidFill>
              </a:rPr>
              <a:t>one-world computation </a:t>
            </a:r>
            <a:r>
              <a:rPr lang="en-US" altLang="zh-TW" sz="2400" dirty="0">
                <a:solidFill>
                  <a:schemeClr val="accent5"/>
                </a:solidFill>
              </a:rPr>
              <a:t>in pruning criteria</a:t>
            </a:r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4702395" y="4155723"/>
            <a:ext cx="4149472" cy="996088"/>
            <a:chOff x="4702395" y="4155723"/>
            <a:chExt cx="4149472" cy="996088"/>
          </a:xfrm>
        </p:grpSpPr>
        <p:sp>
          <p:nvSpPr>
            <p:cNvPr id="38" name="圓角矩形 37"/>
            <p:cNvSpPr/>
            <p:nvPr/>
          </p:nvSpPr>
          <p:spPr>
            <a:xfrm>
              <a:off x="5143401" y="4155723"/>
              <a:ext cx="3708466" cy="99608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rgbClr val="FF0000"/>
                  </a:solidFill>
                </a:rPr>
                <a:t>Discard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 if the </a:t>
              </a:r>
              <a:r>
                <a:rPr lang="en-US" altLang="zh-TW" sz="2000" dirty="0" smtClean="0">
                  <a:solidFill>
                    <a:srgbClr val="FF0000"/>
                  </a:solidFill>
                </a:rPr>
                <a:t>total distance is over the length of </a:t>
              </a:r>
              <a:r>
                <a:rPr lang="en-US" altLang="zh-TW" sz="2000" i="1" dirty="0" smtClean="0">
                  <a:solidFill>
                    <a:srgbClr val="7030A0"/>
                  </a:solidFill>
                </a:rPr>
                <a:t>reference path</a:t>
              </a:r>
            </a:p>
            <a:p>
              <a:r>
                <a:rPr lang="en-US" altLang="zh-TW" sz="2000" dirty="0" smtClean="0">
                  <a:solidFill>
                    <a:srgbClr val="0070C0"/>
                  </a:solidFill>
                </a:rPr>
                <a:t>Suboptimal Loco-State Pruning</a:t>
              </a:r>
            </a:p>
          </p:txBody>
        </p:sp>
        <p:sp>
          <p:nvSpPr>
            <p:cNvPr id="4" name="向右箭號 3"/>
            <p:cNvSpPr/>
            <p:nvPr/>
          </p:nvSpPr>
          <p:spPr>
            <a:xfrm rot="10800000">
              <a:off x="4702395" y="4268885"/>
              <a:ext cx="392853" cy="300026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1" name="圓角矩形 40"/>
          <p:cNvSpPr/>
          <p:nvPr/>
        </p:nvSpPr>
        <p:spPr>
          <a:xfrm>
            <a:off x="5222913" y="4231923"/>
            <a:ext cx="3708466" cy="996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Discard</a:t>
            </a:r>
            <a:r>
              <a:rPr lang="en-US" altLang="zh-TW" sz="2000" dirty="0" smtClean="0">
                <a:solidFill>
                  <a:schemeClr val="accent6"/>
                </a:solidFill>
              </a:rPr>
              <a:t> if the </a:t>
            </a:r>
            <a:r>
              <a:rPr lang="en-US" altLang="zh-TW" sz="2000" dirty="0" smtClean="0">
                <a:solidFill>
                  <a:srgbClr val="FF0000"/>
                </a:solidFill>
              </a:rPr>
              <a:t>total cost is over the cost constraint</a:t>
            </a:r>
            <a:endParaRPr lang="en-US" altLang="zh-TW" sz="2000" i="1" dirty="0" smtClean="0">
              <a:solidFill>
                <a:srgbClr val="7030A0"/>
              </a:solidFill>
            </a:endParaRPr>
          </a:p>
          <a:p>
            <a:r>
              <a:rPr lang="en-US" altLang="zh-TW" sz="2000" dirty="0" smtClean="0">
                <a:solidFill>
                  <a:srgbClr val="0070C0"/>
                </a:solidFill>
              </a:rPr>
              <a:t>Infeasible Loco-State Pruning</a:t>
            </a:r>
          </a:p>
        </p:txBody>
      </p:sp>
    </p:spTree>
    <p:extLst>
      <p:ext uri="{BB962C8B-B14F-4D97-AF65-F5344CB8AC3E}">
        <p14:creationId xmlns:p14="http://schemas.microsoft.com/office/powerpoint/2010/main" val="4854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  <p:bldP spid="40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Leveraging 1-world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marL="274638" lvl="1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292352" y="1770839"/>
            <a:ext cx="6864268" cy="1191297"/>
            <a:chOff x="1139952" y="2099256"/>
            <a:chExt cx="6864268" cy="1191297"/>
          </a:xfrm>
        </p:grpSpPr>
        <p:sp>
          <p:nvSpPr>
            <p:cNvPr id="21" name="圓角矩形 20"/>
            <p:cNvSpPr/>
            <p:nvPr/>
          </p:nvSpPr>
          <p:spPr>
            <a:xfrm>
              <a:off x="1139952" y="2407972"/>
              <a:ext cx="6864268" cy="88258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chemeClr val="accent5"/>
                  </a:solidFill>
                </a:rPr>
                <a:t>Generate a decent feasible solution (</a:t>
              </a:r>
              <a:r>
                <a:rPr lang="en-US" altLang="zh-TW" sz="2000" i="1" dirty="0" smtClean="0">
                  <a:solidFill>
                    <a:schemeClr val="accent5"/>
                  </a:solidFill>
                </a:rPr>
                <a:t>reference path</a:t>
              </a:r>
              <a:r>
                <a:rPr lang="en-US" altLang="zh-TW" sz="2000" dirty="0" smtClean="0">
                  <a:solidFill>
                    <a:schemeClr val="accent5"/>
                  </a:solidFill>
                </a:rPr>
                <a:t>) heuristically</a:t>
              </a:r>
            </a:p>
            <a:p>
              <a:r>
                <a:rPr lang="en-US" altLang="zh-TW" sz="2000" dirty="0">
                  <a:solidFill>
                    <a:schemeClr val="accent5"/>
                  </a:solidFill>
                </a:rPr>
                <a:t>very quickly using mainly 1-world </a:t>
              </a:r>
              <a:r>
                <a:rPr lang="en-US" altLang="zh-TW" sz="2000" dirty="0" smtClean="0">
                  <a:solidFill>
                    <a:schemeClr val="accent5"/>
                  </a:solidFill>
                </a:rPr>
                <a:t>computation</a:t>
              </a:r>
              <a:endParaRPr lang="en-US" altLang="zh-TW" sz="2000" dirty="0">
                <a:solidFill>
                  <a:schemeClr val="accent5"/>
                </a:solidFill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1139952" y="2099256"/>
              <a:ext cx="6864268" cy="3087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>
                  <a:solidFill>
                    <a:schemeClr val="accent5"/>
                  </a:solidFill>
                </a:rPr>
                <a:t>Step I: Reference Path Generation</a:t>
              </a:r>
              <a:endParaRPr lang="zh-TW" alt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292352" y="2962136"/>
            <a:ext cx="6864268" cy="2193060"/>
            <a:chOff x="1292352" y="2962136"/>
            <a:chExt cx="6864268" cy="2193060"/>
          </a:xfrm>
        </p:grpSpPr>
        <p:grpSp>
          <p:nvGrpSpPr>
            <p:cNvPr id="23" name="群組 22"/>
            <p:cNvGrpSpPr/>
            <p:nvPr/>
          </p:nvGrpSpPr>
          <p:grpSpPr>
            <a:xfrm>
              <a:off x="1292352" y="3963899"/>
              <a:ext cx="6864268" cy="1191297"/>
              <a:chOff x="1139952" y="2099256"/>
              <a:chExt cx="6864268" cy="1191297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139952" y="2407972"/>
                <a:ext cx="6864268" cy="882581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Based on the </a:t>
                </a:r>
                <a:r>
                  <a:rPr lang="en-US" altLang="zh-TW" sz="2000" i="1" dirty="0" smtClean="0">
                    <a:solidFill>
                      <a:schemeClr val="accent6"/>
                    </a:solidFill>
                  </a:rPr>
                  <a:t>reference path</a:t>
                </a:r>
                <a:r>
                  <a:rPr lang="en-US" altLang="zh-TW" sz="2000" dirty="0" smtClean="0">
                    <a:solidFill>
                      <a:schemeClr val="accent6"/>
                    </a:solidFill>
                  </a:rPr>
                  <a:t>, design novel pruning strategies to avoid examining redundant states in dual-world state space</a:t>
                </a:r>
                <a:endParaRPr lang="en-US" altLang="zh-TW" sz="2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1139952" y="2099256"/>
                <a:ext cx="6864268" cy="30871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 smtClean="0">
                    <a:solidFill>
                      <a:schemeClr val="accent6"/>
                    </a:solidFill>
                  </a:rPr>
                  <a:t>Step II: Pruning/Path Navigation</a:t>
                </a:r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4" name="向下箭號 3"/>
            <p:cNvSpPr/>
            <p:nvPr/>
          </p:nvSpPr>
          <p:spPr>
            <a:xfrm>
              <a:off x="4411014" y="2962136"/>
              <a:ext cx="313472" cy="1001763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4662152" y="3231639"/>
              <a:ext cx="1444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7030A0"/>
                  </a:solidFill>
                </a:rPr>
                <a:t>reference path</a:t>
              </a:r>
              <a:endParaRPr lang="zh-TW" altLang="en-US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9" b="95610" l="1789" r="89919">
                        <a14:foregroundMark x1="4553" y1="59187" x2="4553" y2="59187"/>
                        <a14:foregroundMark x1="24065" y1="92520" x2="24065" y2="92520"/>
                        <a14:foregroundMark x1="1951" y1="61138" x2="1951" y2="61138"/>
                        <a14:foregroundMark x1="22602" y1="95610" x2="22602" y2="9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6" y="1242924"/>
            <a:ext cx="1254684" cy="125468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9" b="95610" l="1789" r="89919">
                        <a14:foregroundMark x1="4553" y1="59187" x2="4553" y2="59187"/>
                        <a14:foregroundMark x1="24065" y1="92520" x2="24065" y2="92520"/>
                        <a14:foregroundMark x1="1951" y1="61138" x2="1951" y2="61138"/>
                        <a14:foregroundMark x1="22602" y1="95610" x2="22602" y2="9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6" y="3688080"/>
            <a:ext cx="1254684" cy="1254684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1292352" y="5342336"/>
            <a:ext cx="6864268" cy="9960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accent6"/>
                </a:solidFill>
              </a:rPr>
              <a:t>We are left with a </a:t>
            </a:r>
            <a:r>
              <a:rPr lang="en-US" altLang="zh-TW" sz="2000" dirty="0" smtClean="0">
                <a:solidFill>
                  <a:srgbClr val="0070C0"/>
                </a:solidFill>
              </a:rPr>
              <a:t>significantly smaller state space</a:t>
            </a:r>
            <a:r>
              <a:rPr lang="en-US" altLang="zh-TW" sz="2000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en-US" altLang="zh-TW" sz="2000" dirty="0" smtClean="0">
                <a:solidFill>
                  <a:srgbClr val="C00000"/>
                </a:solidFill>
              </a:rPr>
              <a:t>Dynamic Programming with Rounding and Scaling </a:t>
            </a:r>
            <a:r>
              <a:rPr lang="en-US" altLang="zh-TW" sz="2000" dirty="0" smtClean="0">
                <a:solidFill>
                  <a:schemeClr val="accent6"/>
                </a:solidFill>
              </a:rPr>
              <a:t>on the remaining states ensures the solution quality </a:t>
            </a:r>
            <a:r>
              <a:rPr lang="en-US" altLang="zh-TW" sz="2000" dirty="0" smtClean="0">
                <a:solidFill>
                  <a:srgbClr val="C00000"/>
                </a:solidFill>
              </a:rPr>
              <a:t>(FPTAS)</a:t>
            </a:r>
            <a:r>
              <a:rPr lang="en-US" altLang="zh-TW" sz="2000" dirty="0" smtClean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3942690" y="4452881"/>
            <a:ext cx="4328305" cy="84546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rgbClr val="0070C0"/>
                </a:solidFill>
              </a:rPr>
              <a:t>Significantly more efficient than directly examining the whole state space!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6232909" y="2403454"/>
            <a:ext cx="2852476" cy="1498271"/>
          </a:xfrm>
          <a:prstGeom prst="wedgeRoundRectCallout">
            <a:avLst>
              <a:gd name="adj1" fmla="val -56336"/>
              <a:gd name="adj2" fmla="val 1867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Usually a </a:t>
            </a:r>
            <a:r>
              <a:rPr lang="en-US" altLang="zh-TW" dirty="0">
                <a:solidFill>
                  <a:srgbClr val="7030A0"/>
                </a:solidFill>
              </a:rPr>
              <a:t>good enough (e.g., 9</a:t>
            </a:r>
            <a:r>
              <a:rPr lang="en-US" altLang="zh-TW" dirty="0" smtClean="0">
                <a:solidFill>
                  <a:srgbClr val="7030A0"/>
                </a:solidFill>
              </a:rPr>
              <a:t>5%) </a:t>
            </a:r>
            <a:r>
              <a:rPr lang="en-US" altLang="zh-TW" dirty="0">
                <a:solidFill>
                  <a:srgbClr val="7030A0"/>
                </a:solidFill>
              </a:rPr>
              <a:t>solution.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Extremely efficient and practical for large instances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Experiment Setup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Virtual world: we collect data for virtual </a:t>
            </a:r>
            <a:r>
              <a:rPr lang="en-US" altLang="zh-TW" dirty="0" smtClean="0">
                <a:solidFill>
                  <a:srgbClr val="0070C0"/>
                </a:solidFill>
              </a:rPr>
              <a:t>traveling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070C0"/>
                </a:solidFill>
              </a:rPr>
              <a:t>gaming</a:t>
            </a:r>
            <a:r>
              <a:rPr lang="en-US" altLang="zh-TW" dirty="0" smtClean="0"/>
              <a:t> scenarios</a:t>
            </a:r>
          </a:p>
          <a:p>
            <a:pPr lvl="1"/>
            <a:r>
              <a:rPr lang="en-US" altLang="zh-TW" dirty="0" err="1" smtClean="0"/>
              <a:t>OpenStreetMap</a:t>
            </a:r>
            <a:r>
              <a:rPr lang="en-US" altLang="zh-TW" dirty="0" smtClean="0"/>
              <a:t> (OSM)</a:t>
            </a:r>
          </a:p>
          <a:p>
            <a:pPr lvl="2"/>
            <a:r>
              <a:rPr lang="en-US" altLang="zh-TW" dirty="0" smtClean="0"/>
              <a:t>Urban street layouts</a:t>
            </a:r>
            <a:br>
              <a:rPr lang="en-US" altLang="zh-TW" dirty="0" smtClean="0"/>
            </a:br>
            <a:r>
              <a:rPr lang="en-US" altLang="zh-TW" dirty="0" smtClean="0"/>
              <a:t>(Boston,  Seattle,  Taipei…)</a:t>
            </a:r>
          </a:p>
          <a:p>
            <a:pPr lvl="2"/>
            <a:r>
              <a:rPr lang="en-US" altLang="zh-TW" dirty="0" smtClean="0"/>
              <a:t>Natural sites (e.g. Yellow Stone)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Maze Game Maps</a:t>
            </a:r>
          </a:p>
          <a:p>
            <a:pPr lvl="2"/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Physical world: </a:t>
            </a:r>
            <a:r>
              <a:rPr lang="en-US" altLang="zh-TW" dirty="0" smtClean="0">
                <a:solidFill>
                  <a:srgbClr val="0070C0"/>
                </a:solidFill>
              </a:rPr>
              <a:t>real indoor layouts</a:t>
            </a:r>
          </a:p>
          <a:p>
            <a:pPr lvl="1"/>
            <a:endParaRPr lang="zh-TW" altLang="en-US" dirty="0"/>
          </a:p>
        </p:txBody>
      </p:sp>
      <p:grpSp>
        <p:nvGrpSpPr>
          <p:cNvPr id="29" name="群組 28"/>
          <p:cNvGrpSpPr/>
          <p:nvPr/>
        </p:nvGrpSpPr>
        <p:grpSpPr>
          <a:xfrm>
            <a:off x="4167672" y="5190186"/>
            <a:ext cx="4901402" cy="1275631"/>
            <a:chOff x="4167672" y="5190186"/>
            <a:chExt cx="4901402" cy="1275631"/>
          </a:xfrm>
        </p:grpSpPr>
        <p:sp>
          <p:nvSpPr>
            <p:cNvPr id="26" name="矩形 25"/>
            <p:cNvSpPr/>
            <p:nvPr/>
          </p:nvSpPr>
          <p:spPr>
            <a:xfrm>
              <a:off x="4167672" y="6204207"/>
              <a:ext cx="48539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TW" sz="1100" dirty="0" smtClean="0">
                  <a:hlinkClick r:id="rId3"/>
                </a:rPr>
                <a:t>http</a:t>
              </a:r>
              <a:r>
                <a:rPr lang="en-US" altLang="zh-TW" sz="1100" dirty="0">
                  <a:hlinkClick r:id="rId3"/>
                </a:rPr>
                <a:t>://dag.cvc.uab.es/resources/floorplans/</a:t>
              </a:r>
              <a:endParaRPr lang="zh-TW" alt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653" y="5190186"/>
              <a:ext cx="3512421" cy="109081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9" name="群組 18"/>
          <p:cNvGrpSpPr/>
          <p:nvPr/>
        </p:nvGrpSpPr>
        <p:grpSpPr>
          <a:xfrm>
            <a:off x="3753401" y="1732206"/>
            <a:ext cx="4853979" cy="2840266"/>
            <a:chOff x="3753401" y="1732206"/>
            <a:chExt cx="4853979" cy="2840266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031" y="1732206"/>
              <a:ext cx="3120205" cy="263544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7" name="矩形 26"/>
            <p:cNvSpPr/>
            <p:nvPr/>
          </p:nvSpPr>
          <p:spPr>
            <a:xfrm>
              <a:off x="3753401" y="4310862"/>
              <a:ext cx="48539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TW" sz="1100" dirty="0">
                  <a:hlinkClick r:id="rId6"/>
                </a:rPr>
                <a:t>https://</a:t>
              </a:r>
              <a:r>
                <a:rPr lang="en-US" altLang="zh-TW" sz="1100" dirty="0" smtClean="0">
                  <a:hlinkClick r:id="rId6"/>
                </a:rPr>
                <a:t>www.openstreetmap.org</a:t>
              </a:r>
              <a:endParaRPr lang="en-US" altLang="zh-TW" sz="1100" dirty="0" smtClean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145010" y="3516015"/>
            <a:ext cx="4853979" cy="1703277"/>
            <a:chOff x="2145010" y="3516015"/>
            <a:chExt cx="4853979" cy="1703277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695" y="3516015"/>
              <a:ext cx="1703277" cy="17032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" name="矩形 27"/>
            <p:cNvSpPr/>
            <p:nvPr/>
          </p:nvSpPr>
          <p:spPr>
            <a:xfrm>
              <a:off x="2145010" y="4865685"/>
              <a:ext cx="48539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TW" sz="1100" dirty="0" smtClean="0">
                  <a:hlinkClick r:id="rId8"/>
                </a:rPr>
                <a:t>https</a:t>
              </a:r>
              <a:r>
                <a:rPr lang="en-US" altLang="zh-TW" sz="1100" dirty="0">
                  <a:hlinkClick r:id="rId8"/>
                </a:rPr>
                <a:t>://</a:t>
              </a:r>
              <a:r>
                <a:rPr lang="en-US" altLang="zh-TW" sz="1100" dirty="0" smtClean="0">
                  <a:hlinkClick r:id="rId8"/>
                </a:rPr>
                <a:t>github.com/boppreh/maze</a:t>
              </a:r>
              <a:endParaRPr lang="en-US" altLang="zh-TW" sz="11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915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43" y="4859096"/>
            <a:ext cx="2727960" cy="16154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Comparisons on different VR scenarios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20" y="1345842"/>
            <a:ext cx="4718128" cy="5267684"/>
          </a:xfrm>
        </p:spPr>
      </p:pic>
      <p:grpSp>
        <p:nvGrpSpPr>
          <p:cNvPr id="10" name="群組 9"/>
          <p:cNvGrpSpPr/>
          <p:nvPr/>
        </p:nvGrpSpPr>
        <p:grpSpPr>
          <a:xfrm>
            <a:off x="457200" y="3129566"/>
            <a:ext cx="3878520" cy="1850503"/>
            <a:chOff x="457200" y="3129566"/>
            <a:chExt cx="3878520" cy="1850503"/>
          </a:xfrm>
        </p:grpSpPr>
        <p:sp>
          <p:nvSpPr>
            <p:cNvPr id="6" name="圓角矩形 5"/>
            <p:cNvSpPr/>
            <p:nvPr/>
          </p:nvSpPr>
          <p:spPr>
            <a:xfrm>
              <a:off x="457200" y="3129566"/>
              <a:ext cx="3878520" cy="159054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i="1" dirty="0" smtClean="0">
                  <a:solidFill>
                    <a:srgbClr val="C00000"/>
                  </a:solidFill>
                </a:rPr>
                <a:t>DEWN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 is </a:t>
              </a:r>
              <a:r>
                <a:rPr lang="en-US" altLang="zh-TW" sz="2000" dirty="0" smtClean="0">
                  <a:solidFill>
                    <a:srgbClr val="0070C0"/>
                  </a:solidFill>
                </a:rPr>
                <a:t>more scalable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 than naive Dynamic Programming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i="1" dirty="0" smtClean="0">
                  <a:solidFill>
                    <a:srgbClr val="C00000"/>
                  </a:solidFill>
                </a:rPr>
                <a:t>S-DEWN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 (finding the </a:t>
              </a:r>
              <a:r>
                <a:rPr lang="en-US" altLang="zh-TW" sz="2000" i="1" dirty="0" smtClean="0">
                  <a:solidFill>
                    <a:srgbClr val="7030A0"/>
                  </a:solidFill>
                </a:rPr>
                <a:t>reference path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) is </a:t>
              </a:r>
              <a:r>
                <a:rPr lang="en-US" altLang="zh-TW" sz="2000" dirty="0" smtClean="0">
                  <a:solidFill>
                    <a:srgbClr val="0070C0"/>
                  </a:solidFill>
                </a:rPr>
                <a:t>very scalable</a:t>
              </a: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2164670" y="4664537"/>
              <a:ext cx="399245" cy="31553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57200" y="1369204"/>
            <a:ext cx="4129658" cy="1638014"/>
            <a:chOff x="457200" y="1369204"/>
            <a:chExt cx="4129658" cy="1638014"/>
          </a:xfrm>
        </p:grpSpPr>
        <p:sp>
          <p:nvSpPr>
            <p:cNvPr id="14" name="圓角矩形 13"/>
            <p:cNvSpPr/>
            <p:nvPr/>
          </p:nvSpPr>
          <p:spPr>
            <a:xfrm>
              <a:off x="457200" y="1369204"/>
              <a:ext cx="3878520" cy="163801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i="1" dirty="0" smtClean="0">
                  <a:solidFill>
                    <a:srgbClr val="C00000"/>
                  </a:solidFill>
                </a:rPr>
                <a:t>DEWN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 consistently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dirty="0" smtClean="0">
                  <a:solidFill>
                    <a:schemeClr val="accent6"/>
                  </a:solidFill>
                </a:rPr>
                <a:t>finds </a:t>
              </a:r>
              <a:r>
                <a:rPr lang="en-US" altLang="zh-TW" sz="2000" dirty="0" smtClean="0">
                  <a:solidFill>
                    <a:srgbClr val="0070C0"/>
                  </a:solidFill>
                </a:rPr>
                <a:t>shorter RW paths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dirty="0" smtClean="0">
                  <a:solidFill>
                    <a:schemeClr val="accent6"/>
                  </a:solidFill>
                </a:rPr>
                <a:t>incurs </a:t>
              </a:r>
              <a:r>
                <a:rPr lang="en-US" altLang="zh-TW" sz="2000" dirty="0" smtClean="0">
                  <a:solidFill>
                    <a:srgbClr val="00B050"/>
                  </a:solidFill>
                </a:rPr>
                <a:t>low RW costs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dirty="0" smtClean="0">
                  <a:solidFill>
                    <a:schemeClr val="accent6"/>
                  </a:solidFill>
                </a:rPr>
                <a:t>achieves </a:t>
              </a:r>
              <a:r>
                <a:rPr lang="en-US" altLang="zh-TW" sz="2000" dirty="0" smtClean="0">
                  <a:solidFill>
                    <a:srgbClr val="7030A0"/>
                  </a:solidFill>
                </a:rPr>
                <a:t>high feasibility</a:t>
              </a:r>
            </a:p>
            <a:p>
              <a:r>
                <a:rPr lang="en-US" altLang="zh-TW" sz="2000" dirty="0" smtClean="0">
                  <a:solidFill>
                    <a:schemeClr val="accent6"/>
                  </a:solidFill>
                </a:rPr>
                <a:t>across all datasets.</a:t>
              </a: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4229469" y="2030445"/>
              <a:ext cx="399245" cy="31553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68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Sensitivity tests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2" y="4572111"/>
            <a:ext cx="5059680" cy="145542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972355" y="1997122"/>
            <a:ext cx="3565348" cy="1544567"/>
            <a:chOff x="457200" y="1369204"/>
            <a:chExt cx="4129658" cy="1638014"/>
          </a:xfrm>
        </p:grpSpPr>
        <p:sp>
          <p:nvSpPr>
            <p:cNvPr id="16" name="圓角矩形 15"/>
            <p:cNvSpPr/>
            <p:nvPr/>
          </p:nvSpPr>
          <p:spPr>
            <a:xfrm>
              <a:off x="457200" y="1369204"/>
              <a:ext cx="3878520" cy="163801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chemeClr val="accent6"/>
                  </a:solidFill>
                </a:rPr>
                <a:t>All proposed pruning and ordering strategies significantly </a:t>
              </a:r>
              <a:r>
                <a:rPr lang="en-US" altLang="zh-TW" sz="2000" dirty="0" smtClean="0">
                  <a:solidFill>
                    <a:srgbClr val="0070C0"/>
                  </a:solidFill>
                </a:rPr>
                <a:t>lower the running time 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of </a:t>
              </a:r>
              <a:r>
                <a:rPr lang="en-US" altLang="zh-TW" sz="2000" i="1" dirty="0" smtClean="0">
                  <a:solidFill>
                    <a:srgbClr val="C00000"/>
                  </a:solidFill>
                </a:rPr>
                <a:t>DEWN</a:t>
              </a: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4229469" y="2030445"/>
              <a:ext cx="399245" cy="31553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336743" y="4630287"/>
            <a:ext cx="3568353" cy="1660888"/>
            <a:chOff x="149456" y="3129566"/>
            <a:chExt cx="4186264" cy="1590541"/>
          </a:xfrm>
        </p:grpSpPr>
        <p:sp>
          <p:nvSpPr>
            <p:cNvPr id="19" name="圓角矩形 18"/>
            <p:cNvSpPr/>
            <p:nvPr/>
          </p:nvSpPr>
          <p:spPr>
            <a:xfrm>
              <a:off x="457200" y="3129566"/>
              <a:ext cx="3878520" cy="159054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i="1" dirty="0" smtClean="0">
                  <a:solidFill>
                    <a:srgbClr val="C00000"/>
                  </a:solidFill>
                </a:rPr>
                <a:t>DEWN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 is more </a:t>
              </a:r>
              <a:r>
                <a:rPr lang="en-US" altLang="zh-TW" sz="2000" dirty="0" smtClean="0">
                  <a:solidFill>
                    <a:srgbClr val="0070C0"/>
                  </a:solidFill>
                </a:rPr>
                <a:t>robust to difficult input instances,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 e.g.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dirty="0" smtClean="0">
                  <a:solidFill>
                    <a:srgbClr val="FF0000"/>
                  </a:solidFill>
                </a:rPr>
                <a:t>low cost constraint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000" dirty="0" smtClean="0">
                  <a:solidFill>
                    <a:srgbClr val="7030A0"/>
                  </a:solidFill>
                </a:rPr>
                <a:t>long query length</a:t>
              </a:r>
            </a:p>
          </p:txBody>
        </p:sp>
        <p:sp>
          <p:nvSpPr>
            <p:cNvPr id="20" name="等腰三角形 19"/>
            <p:cNvSpPr/>
            <p:nvPr/>
          </p:nvSpPr>
          <p:spPr>
            <a:xfrm rot="16200000">
              <a:off x="166267" y="3738767"/>
              <a:ext cx="338516" cy="37213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2" name="內容版面配置區 21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3" y="1141659"/>
            <a:ext cx="4274666" cy="3377435"/>
          </a:xfrm>
        </p:spPr>
      </p:pic>
    </p:spTree>
    <p:extLst>
      <p:ext uri="{BB962C8B-B14F-4D97-AF65-F5344CB8AC3E}">
        <p14:creationId xmlns:p14="http://schemas.microsoft.com/office/powerpoint/2010/main" val="247816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User Study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We conduct a user study to understand </a:t>
            </a:r>
            <a:r>
              <a:rPr lang="en-US" altLang="zh-TW" dirty="0" smtClean="0">
                <a:solidFill>
                  <a:srgbClr val="0070C0"/>
                </a:solidFill>
              </a:rPr>
              <a:t>users</a:t>
            </a:r>
            <a:r>
              <a:rPr lang="en-US" altLang="zh-TW" dirty="0">
                <a:solidFill>
                  <a:srgbClr val="0070C0"/>
                </a:solidFill>
              </a:rPr>
              <a:t>’ </a:t>
            </a:r>
            <a:r>
              <a:rPr lang="en-US" altLang="zh-TW" dirty="0" smtClean="0">
                <a:solidFill>
                  <a:srgbClr val="0070C0"/>
                </a:solidFill>
              </a:rPr>
              <a:t>behaviors in real VR system with Redirected Walking</a:t>
            </a:r>
          </a:p>
          <a:p>
            <a:pPr lvl="1"/>
            <a:r>
              <a:rPr lang="en-US" altLang="zh-TW" dirty="0" smtClean="0"/>
              <a:t>3D Pac-man game with real walking</a:t>
            </a:r>
          </a:p>
          <a:p>
            <a:pPr lvl="1"/>
            <a:r>
              <a:rPr lang="en-US" altLang="zh-TW" dirty="0" smtClean="0"/>
              <a:t>built in </a:t>
            </a:r>
            <a:r>
              <a:rPr lang="en-US" altLang="zh-TW" i="1" dirty="0" err="1" smtClean="0">
                <a:solidFill>
                  <a:srgbClr val="C00000"/>
                </a:solidFill>
              </a:rPr>
              <a:t>hTC</a:t>
            </a:r>
            <a:r>
              <a:rPr lang="en-US" altLang="zh-TW" i="1" dirty="0" smtClean="0">
                <a:solidFill>
                  <a:srgbClr val="C00000"/>
                </a:solidFill>
              </a:rPr>
              <a:t> VIVE </a:t>
            </a:r>
            <a:r>
              <a:rPr lang="en-US" altLang="zh-TW" dirty="0" smtClean="0"/>
              <a:t>via </a:t>
            </a:r>
            <a:r>
              <a:rPr lang="en-US" altLang="zh-TW" i="1" dirty="0" smtClean="0">
                <a:solidFill>
                  <a:srgbClr val="C00000"/>
                </a:solidFill>
              </a:rPr>
              <a:t>Unity 2017.3.1 </a:t>
            </a:r>
            <a:r>
              <a:rPr lang="en-US" altLang="zh-TW" dirty="0" smtClean="0"/>
              <a:t>and </a:t>
            </a:r>
            <a:r>
              <a:rPr lang="en-US" altLang="zh-TW" i="1" dirty="0" err="1" smtClean="0">
                <a:solidFill>
                  <a:srgbClr val="C00000"/>
                </a:solidFill>
              </a:rPr>
              <a:t>SteamVR</a:t>
            </a:r>
            <a:r>
              <a:rPr lang="en-US" altLang="zh-TW" i="1" dirty="0" smtClean="0">
                <a:solidFill>
                  <a:srgbClr val="C00000"/>
                </a:solidFill>
              </a:rPr>
              <a:t> 1.2.2</a:t>
            </a:r>
          </a:p>
          <a:p>
            <a:pPr lvl="1"/>
            <a:r>
              <a:rPr lang="en-US" altLang="zh-TW" dirty="0"/>
              <a:t> 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grpSp>
        <p:nvGrpSpPr>
          <p:cNvPr id="32" name="群組 31"/>
          <p:cNvGrpSpPr/>
          <p:nvPr/>
        </p:nvGrpSpPr>
        <p:grpSpPr>
          <a:xfrm>
            <a:off x="3672520" y="4314424"/>
            <a:ext cx="2526099" cy="2418656"/>
            <a:chOff x="3672520" y="4314424"/>
            <a:chExt cx="2526099" cy="2418656"/>
          </a:xfrm>
        </p:grpSpPr>
        <p:graphicFrame>
          <p:nvGraphicFramePr>
            <p:cNvPr id="5" name="物件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8540965"/>
                </p:ext>
              </p:extLst>
            </p:nvPr>
          </p:nvGraphicFramePr>
          <p:xfrm>
            <a:off x="3717480" y="4314424"/>
            <a:ext cx="2481139" cy="2210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6" name="Acrobat Document" r:id="rId4" imgW="4533709" imgH="4038382" progId="Acrobat.Document.11">
                    <p:embed/>
                  </p:oleObj>
                </mc:Choice>
                <mc:Fallback>
                  <p:oleObj name="Acrobat Document" r:id="rId4" imgW="4533709" imgH="4038382" progId="Acrobat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17480" y="4314424"/>
                          <a:ext cx="2481139" cy="22100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文字方塊 20"/>
            <p:cNvSpPr txBox="1"/>
            <p:nvPr/>
          </p:nvSpPr>
          <p:spPr>
            <a:xfrm>
              <a:off x="3672520" y="6086749"/>
              <a:ext cx="2058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(b) a corresponding p-path</a:t>
              </a:r>
              <a:endParaRPr lang="zh-TW" altLang="en-US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030264" y="3639634"/>
            <a:ext cx="2408395" cy="3082348"/>
            <a:chOff x="1030264" y="3639634"/>
            <a:chExt cx="2408395" cy="3082348"/>
          </a:xfrm>
        </p:grpSpPr>
        <p:sp>
          <p:nvSpPr>
            <p:cNvPr id="14" name="文字方塊 13"/>
            <p:cNvSpPr txBox="1"/>
            <p:nvPr/>
          </p:nvSpPr>
          <p:spPr>
            <a:xfrm>
              <a:off x="1340631" y="6075651"/>
              <a:ext cx="1878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(a) a v-path in a maze map</a:t>
              </a:r>
              <a:endParaRPr lang="zh-TW" altLang="en-US" dirty="0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691" b="20329"/>
            <a:stretch/>
          </p:blipFill>
          <p:spPr>
            <a:xfrm>
              <a:off x="1030264" y="3639634"/>
              <a:ext cx="2408395" cy="245029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8" name="群組 7"/>
          <p:cNvGrpSpPr/>
          <p:nvPr/>
        </p:nvGrpSpPr>
        <p:grpSpPr>
          <a:xfrm>
            <a:off x="3657260" y="3319600"/>
            <a:ext cx="2601578" cy="586037"/>
            <a:chOff x="3657260" y="3319600"/>
            <a:chExt cx="2601578" cy="586037"/>
          </a:xfrm>
        </p:grpSpPr>
        <p:sp>
          <p:nvSpPr>
            <p:cNvPr id="7" name="圓角矩形圖說文字 6"/>
            <p:cNvSpPr/>
            <p:nvPr/>
          </p:nvSpPr>
          <p:spPr>
            <a:xfrm rot="10800000">
              <a:off x="3902299" y="3319600"/>
              <a:ext cx="2160430" cy="586037"/>
            </a:xfrm>
            <a:prstGeom prst="wedgeRoundRect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3657260" y="3319600"/>
              <a:ext cx="260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i="1" dirty="0" smtClean="0">
                  <a:solidFill>
                    <a:schemeClr val="accent6">
                      <a:lumMod val="50000"/>
                    </a:schemeClr>
                  </a:solidFill>
                </a:rPr>
                <a:t>The presence questionnaire</a:t>
              </a:r>
              <a:endParaRPr lang="zh-TW" altLang="en-US" sz="1400" i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842480" y="3567083"/>
              <a:ext cx="22202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TW" sz="800" dirty="0">
                  <a:hlinkClick r:id="rId7"/>
                </a:rPr>
                <a:t>https://marketinginvolvement.files.wordpress.com/2013/12/pq-presence-questionnaire.pdf</a:t>
              </a:r>
              <a:endParaRPr lang="zh-TW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062730" y="3319598"/>
            <a:ext cx="3081271" cy="586037"/>
            <a:chOff x="3537233" y="3319598"/>
            <a:chExt cx="2721606" cy="586037"/>
          </a:xfrm>
        </p:grpSpPr>
        <p:sp>
          <p:nvSpPr>
            <p:cNvPr id="26" name="圓角矩形圖說文字 25"/>
            <p:cNvSpPr/>
            <p:nvPr/>
          </p:nvSpPr>
          <p:spPr>
            <a:xfrm rot="10800000">
              <a:off x="3641505" y="3319598"/>
              <a:ext cx="2570185" cy="586037"/>
            </a:xfrm>
            <a:prstGeom prst="wedgeRoundRectCallout">
              <a:avLst>
                <a:gd name="adj1" fmla="val 21435"/>
                <a:gd name="adj2" fmla="val 61401"/>
                <a:gd name="adj3" fmla="val 166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641506" y="3319600"/>
              <a:ext cx="2617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i="1" dirty="0">
                  <a:solidFill>
                    <a:schemeClr val="accent6">
                      <a:lumMod val="50000"/>
                    </a:schemeClr>
                  </a:solidFill>
                </a:rPr>
                <a:t>Simulator Sickness Questionnaire (SSQ)</a:t>
              </a:r>
              <a:endParaRPr lang="zh-TW" altLang="en-US" sz="1400" i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537233" y="3567083"/>
              <a:ext cx="27216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TW" sz="800" dirty="0">
                  <a:hlinkClick r:id="rId8"/>
                </a:rPr>
                <a:t>https://www.tandfonline.com/doi/abs/10.1207/s15327108ijap0303_3</a:t>
              </a:r>
              <a:endParaRPr lang="zh-TW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1026382" y="2879429"/>
            <a:ext cx="7785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Users provide feedback on </a:t>
            </a:r>
            <a:r>
              <a:rPr lang="en-US" altLang="zh-TW" sz="2400" dirty="0">
                <a:solidFill>
                  <a:srgbClr val="00B050"/>
                </a:solidFill>
              </a:rPr>
              <a:t>immersion</a:t>
            </a:r>
            <a:r>
              <a:rPr lang="en-US" altLang="zh-TW" sz="2400" dirty="0"/>
              <a:t> and </a:t>
            </a:r>
            <a:r>
              <a:rPr lang="en-US" altLang="zh-TW" sz="2400" dirty="0">
                <a:solidFill>
                  <a:srgbClr val="FF0000"/>
                </a:solidFill>
              </a:rPr>
              <a:t>simulator sickness</a:t>
            </a:r>
            <a:endParaRPr lang="zh-TW" altLang="en-US" sz="24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343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User Study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We conduct a user study to understand </a:t>
            </a:r>
            <a:r>
              <a:rPr lang="en-US" altLang="zh-TW" dirty="0" smtClean="0">
                <a:solidFill>
                  <a:srgbClr val="0070C0"/>
                </a:solidFill>
              </a:rPr>
              <a:t>users</a:t>
            </a:r>
            <a:r>
              <a:rPr lang="en-US" altLang="zh-TW" dirty="0">
                <a:solidFill>
                  <a:srgbClr val="0070C0"/>
                </a:solidFill>
              </a:rPr>
              <a:t>’ </a:t>
            </a:r>
            <a:r>
              <a:rPr lang="en-US" altLang="zh-TW" dirty="0" smtClean="0">
                <a:solidFill>
                  <a:srgbClr val="0070C0"/>
                </a:solidFill>
              </a:rPr>
              <a:t>behaviors in real VR system with Redirected Walking</a:t>
            </a:r>
          </a:p>
          <a:p>
            <a:pPr lvl="1"/>
            <a:r>
              <a:rPr lang="en-US" altLang="zh-TW" dirty="0" smtClean="0"/>
              <a:t>3D Pac-man game with real walking</a:t>
            </a:r>
          </a:p>
          <a:p>
            <a:pPr lvl="1"/>
            <a:r>
              <a:rPr lang="en-US" altLang="zh-TW" dirty="0" smtClean="0"/>
              <a:t>built in </a:t>
            </a:r>
            <a:r>
              <a:rPr lang="en-US" altLang="zh-TW" i="1" dirty="0" err="1" smtClean="0">
                <a:solidFill>
                  <a:srgbClr val="C00000"/>
                </a:solidFill>
              </a:rPr>
              <a:t>hTC</a:t>
            </a:r>
            <a:r>
              <a:rPr lang="en-US" altLang="zh-TW" i="1" dirty="0" smtClean="0">
                <a:solidFill>
                  <a:srgbClr val="C00000"/>
                </a:solidFill>
              </a:rPr>
              <a:t> VIVE </a:t>
            </a:r>
            <a:r>
              <a:rPr lang="en-US" altLang="zh-TW" dirty="0" smtClean="0"/>
              <a:t>via </a:t>
            </a:r>
            <a:r>
              <a:rPr lang="en-US" altLang="zh-TW" i="1" dirty="0" smtClean="0">
                <a:solidFill>
                  <a:srgbClr val="C00000"/>
                </a:solidFill>
              </a:rPr>
              <a:t>Unity 2017.3.1 </a:t>
            </a:r>
            <a:r>
              <a:rPr lang="en-US" altLang="zh-TW" dirty="0" smtClean="0"/>
              <a:t>and </a:t>
            </a:r>
            <a:r>
              <a:rPr lang="en-US" altLang="zh-TW" i="1" dirty="0" err="1" smtClean="0">
                <a:solidFill>
                  <a:srgbClr val="C00000"/>
                </a:solidFill>
              </a:rPr>
              <a:t>SteamVR</a:t>
            </a:r>
            <a:r>
              <a:rPr lang="en-US" altLang="zh-TW" i="1" dirty="0" smtClean="0">
                <a:solidFill>
                  <a:srgbClr val="C00000"/>
                </a:solidFill>
              </a:rPr>
              <a:t> 1.2.2</a:t>
            </a:r>
          </a:p>
          <a:p>
            <a:pPr lvl="1"/>
            <a:r>
              <a:rPr lang="en-US" altLang="zh-TW" dirty="0"/>
              <a:t> 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grpSp>
        <p:nvGrpSpPr>
          <p:cNvPr id="32" name="群組 31"/>
          <p:cNvGrpSpPr/>
          <p:nvPr/>
        </p:nvGrpSpPr>
        <p:grpSpPr>
          <a:xfrm>
            <a:off x="3672520" y="4314424"/>
            <a:ext cx="2526099" cy="2418656"/>
            <a:chOff x="3672520" y="4314424"/>
            <a:chExt cx="2526099" cy="2418656"/>
          </a:xfrm>
        </p:grpSpPr>
        <p:graphicFrame>
          <p:nvGraphicFramePr>
            <p:cNvPr id="5" name="物件 4"/>
            <p:cNvGraphicFramePr>
              <a:graphicFrameLocks noChangeAspect="1"/>
            </p:cNvGraphicFramePr>
            <p:nvPr/>
          </p:nvGraphicFramePr>
          <p:xfrm>
            <a:off x="3717480" y="4314424"/>
            <a:ext cx="2481139" cy="2210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3" name="Acrobat Document" r:id="rId3" imgW="4533709" imgH="4038382" progId="Acrobat.Document.11">
                    <p:embed/>
                  </p:oleObj>
                </mc:Choice>
                <mc:Fallback>
                  <p:oleObj name="Acrobat Document" r:id="rId3" imgW="4533709" imgH="4038382" progId="Acrobat.Document.11">
                    <p:embed/>
                    <p:pic>
                      <p:nvPicPr>
                        <p:cNvPr id="5" name="物件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717480" y="4314424"/>
                          <a:ext cx="2481139" cy="22100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文字方塊 20"/>
            <p:cNvSpPr txBox="1"/>
            <p:nvPr/>
          </p:nvSpPr>
          <p:spPr>
            <a:xfrm>
              <a:off x="3672520" y="6086749"/>
              <a:ext cx="2058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(b) a corresponding p-path</a:t>
              </a:r>
              <a:endParaRPr lang="zh-TW" altLang="en-US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030264" y="3639634"/>
            <a:ext cx="2408395" cy="3082348"/>
            <a:chOff x="1030264" y="3639634"/>
            <a:chExt cx="2408395" cy="3082348"/>
          </a:xfrm>
        </p:grpSpPr>
        <p:sp>
          <p:nvSpPr>
            <p:cNvPr id="14" name="文字方塊 13"/>
            <p:cNvSpPr txBox="1"/>
            <p:nvPr/>
          </p:nvSpPr>
          <p:spPr>
            <a:xfrm>
              <a:off x="1340631" y="6075651"/>
              <a:ext cx="1878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(a) a v-path in a maze map</a:t>
              </a:r>
              <a:endParaRPr lang="zh-TW" altLang="en-US" dirty="0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691" b="20329"/>
            <a:stretch/>
          </p:blipFill>
          <p:spPr>
            <a:xfrm>
              <a:off x="1030264" y="3639634"/>
              <a:ext cx="2408395" cy="245029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8" name="群組 7"/>
          <p:cNvGrpSpPr/>
          <p:nvPr/>
        </p:nvGrpSpPr>
        <p:grpSpPr>
          <a:xfrm>
            <a:off x="3657260" y="3319600"/>
            <a:ext cx="2601578" cy="586037"/>
            <a:chOff x="3657260" y="3319600"/>
            <a:chExt cx="2601578" cy="586037"/>
          </a:xfrm>
        </p:grpSpPr>
        <p:sp>
          <p:nvSpPr>
            <p:cNvPr id="7" name="圓角矩形圖說文字 6"/>
            <p:cNvSpPr/>
            <p:nvPr/>
          </p:nvSpPr>
          <p:spPr>
            <a:xfrm rot="10800000">
              <a:off x="3902299" y="3319600"/>
              <a:ext cx="2160430" cy="586037"/>
            </a:xfrm>
            <a:prstGeom prst="wedgeRoundRect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3657260" y="3319600"/>
              <a:ext cx="2601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i="1" dirty="0" smtClean="0">
                  <a:solidFill>
                    <a:schemeClr val="accent6">
                      <a:lumMod val="50000"/>
                    </a:schemeClr>
                  </a:solidFill>
                </a:rPr>
                <a:t>The presence questionnaire</a:t>
              </a:r>
              <a:endParaRPr lang="zh-TW" altLang="en-US" sz="1400" i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842480" y="3567083"/>
              <a:ext cx="22202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TW" sz="800" dirty="0">
                  <a:hlinkClick r:id="rId6"/>
                </a:rPr>
                <a:t>https://marketinginvolvement.files.wordpress.com/2013/12/pq-presence-questionnaire.pdf</a:t>
              </a:r>
              <a:endParaRPr lang="zh-TW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062730" y="3319598"/>
            <a:ext cx="3081271" cy="586037"/>
            <a:chOff x="3537233" y="3319598"/>
            <a:chExt cx="2721606" cy="586037"/>
          </a:xfrm>
        </p:grpSpPr>
        <p:sp>
          <p:nvSpPr>
            <p:cNvPr id="26" name="圓角矩形圖說文字 25"/>
            <p:cNvSpPr/>
            <p:nvPr/>
          </p:nvSpPr>
          <p:spPr>
            <a:xfrm rot="10800000">
              <a:off x="3641505" y="3319598"/>
              <a:ext cx="2570185" cy="586037"/>
            </a:xfrm>
            <a:prstGeom prst="wedgeRoundRectCallout">
              <a:avLst>
                <a:gd name="adj1" fmla="val 21435"/>
                <a:gd name="adj2" fmla="val 61401"/>
                <a:gd name="adj3" fmla="val 166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641506" y="3319600"/>
              <a:ext cx="2617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i="1" dirty="0">
                  <a:solidFill>
                    <a:schemeClr val="accent6">
                      <a:lumMod val="50000"/>
                    </a:schemeClr>
                  </a:solidFill>
                </a:rPr>
                <a:t>Simulator Sickness Questionnaire (SSQ)</a:t>
              </a:r>
              <a:endParaRPr lang="zh-TW" altLang="en-US" sz="1400" i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537233" y="3567083"/>
              <a:ext cx="27216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TW" sz="800" dirty="0">
                  <a:hlinkClick r:id="rId7"/>
                </a:rPr>
                <a:t>https://www.tandfonline.com/doi/abs/10.1207/s15327108ijap0303_3</a:t>
              </a:r>
              <a:endParaRPr lang="zh-TW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1026382" y="2879429"/>
            <a:ext cx="7785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Users provide feedback on </a:t>
            </a:r>
            <a:r>
              <a:rPr lang="en-US" altLang="zh-TW" sz="2400" dirty="0">
                <a:solidFill>
                  <a:srgbClr val="00B050"/>
                </a:solidFill>
              </a:rPr>
              <a:t>immersion</a:t>
            </a:r>
            <a:r>
              <a:rPr lang="en-US" altLang="zh-TW" sz="2400" dirty="0"/>
              <a:t> and </a:t>
            </a:r>
            <a:r>
              <a:rPr lang="en-US" altLang="zh-TW" sz="2400" dirty="0">
                <a:solidFill>
                  <a:srgbClr val="FF0000"/>
                </a:solidFill>
              </a:rPr>
              <a:t>simulator sickness</a:t>
            </a:r>
            <a:endParaRPr lang="zh-TW" altLang="en-US" sz="24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89" b="94222" l="9778" r="89778">
                        <a14:foregroundMark x1="55556" y1="6667" x2="55556" y2="6667"/>
                        <a14:foregroundMark x1="54222" y1="5333" x2="54222" y2="5333"/>
                        <a14:foregroundMark x1="26667" y1="94222" x2="26667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43" y="5183639"/>
            <a:ext cx="374032" cy="374032"/>
          </a:xfrm>
          <a:prstGeom prst="ellipse">
            <a:avLst/>
          </a:prstGeom>
          <a:solidFill>
            <a:srgbClr val="FFC000"/>
          </a:solidFill>
          <a:ln w="285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89" b="94222" l="9778" r="89778">
                        <a14:foregroundMark x1="55556" y1="6667" x2="55556" y2="6667"/>
                        <a14:foregroundMark x1="54222" y1="5333" x2="54222" y2="5333"/>
                        <a14:foregroundMark x1="26667" y1="94222" x2="26667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57" y="5074275"/>
            <a:ext cx="254583" cy="254583"/>
          </a:xfrm>
          <a:prstGeom prst="ellipse">
            <a:avLst/>
          </a:prstGeom>
          <a:solidFill>
            <a:srgbClr val="FFC000"/>
          </a:solidFill>
          <a:ln w="285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5" name="群組 14"/>
          <p:cNvGrpSpPr/>
          <p:nvPr/>
        </p:nvGrpSpPr>
        <p:grpSpPr>
          <a:xfrm>
            <a:off x="6420541" y="3905635"/>
            <a:ext cx="2626630" cy="2910840"/>
            <a:chOff x="6420541" y="3905635"/>
            <a:chExt cx="2626630" cy="291084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541" y="3905635"/>
              <a:ext cx="2583180" cy="144018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091" y="5345815"/>
              <a:ext cx="2545080" cy="1470660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3657259" y="4314422"/>
            <a:ext cx="3044435" cy="1734228"/>
            <a:chOff x="457200" y="1369204"/>
            <a:chExt cx="4129658" cy="1638014"/>
          </a:xfrm>
        </p:grpSpPr>
        <p:sp>
          <p:nvSpPr>
            <p:cNvPr id="35" name="圓角矩形 34"/>
            <p:cNvSpPr/>
            <p:nvPr/>
          </p:nvSpPr>
          <p:spPr>
            <a:xfrm>
              <a:off x="457200" y="1369204"/>
              <a:ext cx="3878520" cy="163801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chemeClr val="accent6"/>
                  </a:solidFill>
                </a:rPr>
                <a:t>Users experience </a:t>
              </a:r>
              <a:r>
                <a:rPr lang="en-US" altLang="zh-TW" sz="2000" dirty="0" smtClean="0">
                  <a:solidFill>
                    <a:srgbClr val="0070C0"/>
                  </a:solidFill>
                </a:rPr>
                <a:t>greater immersion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 and </a:t>
              </a:r>
              <a:r>
                <a:rPr lang="en-US" altLang="zh-TW" sz="2000" dirty="0" smtClean="0">
                  <a:solidFill>
                    <a:srgbClr val="0070C0"/>
                  </a:solidFill>
                </a:rPr>
                <a:t>less motion sickness</a:t>
              </a:r>
              <a:r>
                <a:rPr lang="en-US" altLang="zh-TW" sz="2000" dirty="0" smtClean="0">
                  <a:solidFill>
                    <a:schemeClr val="accent6"/>
                  </a:solidFill>
                </a:rPr>
                <a:t> with </a:t>
              </a:r>
              <a:r>
                <a:rPr lang="en-US" altLang="zh-TW" sz="2000" i="1" dirty="0" smtClean="0">
                  <a:solidFill>
                    <a:srgbClr val="C00000"/>
                  </a:solidFill>
                </a:rPr>
                <a:t>DEWN</a:t>
              </a:r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229469" y="2030445"/>
              <a:ext cx="399245" cy="3155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80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5185E-6 L 0.07188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33333E-6 L -0.07881 0.086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188 -1.85185E-6 L 0.07257 -0.062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1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81 0.08681 L -0.02534 0.085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57 -0.06204 L 0.13316 -0.058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34 0.08588 L -0.08437 0.01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16 -0.05833 L 0.10087 -0.1099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25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37 0.01875 L -0.07881 0.0467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87 -0.10995 L 0.10018 -0.1756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32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81 0.04676 L -0.03576 0.041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18 -0.17569 L 0.16719 -0.1731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1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76 0.04121 L -0.05868 0.0638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19 -0.17315 L 0.16858 -0.094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39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68 0.06389 L -0.0868 -0.0185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58 -0.09491 L 0.16754 -0.0060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8 -0.01852 L -0.05659 -0.01597 C -0.05 -0.01551 -0.04149 -0.0125 -0.03246 -0.0081 C -0.02239 -0.00301 -0.01493 0.00255 -0.00972 0.00811 L 0.01407 0.03311 " pathEditMode="relative" rAng="1260000" ptsTypes="AAAAA">
                                      <p:cBhvr>
                                        <p:cTn id="5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54 -0.00602 L 0.10834 -0.0060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0.03287 L -0.01388 0.045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834 -0.00602 L 0.10313 0.0493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275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88 0.04514 L 0.00573 0.075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Conclusion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We identified and addressed the problem of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0070C0"/>
                </a:solidFill>
              </a:rPr>
              <a:t>moving in dual worlds (virtual + physical)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from a data-centric computational view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We formulated the DROP problem to find a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0070C0"/>
                </a:solidFill>
              </a:rPr>
              <a:t>virtual shortest path </a:t>
            </a:r>
            <a:r>
              <a:rPr lang="en-US" altLang="zh-TW" dirty="0" smtClean="0"/>
              <a:t>and its</a:t>
            </a:r>
            <a:r>
              <a:rPr lang="en-US" altLang="zh-TW" dirty="0" smtClean="0">
                <a:solidFill>
                  <a:srgbClr val="0070C0"/>
                </a:solidFill>
              </a:rPr>
              <a:t> RW realization</a:t>
            </a:r>
            <a:r>
              <a:rPr lang="en-US" altLang="zh-TW" dirty="0" smtClean="0"/>
              <a:t> with a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0000"/>
                </a:solidFill>
              </a:rPr>
              <a:t>constraint of immersion</a:t>
            </a:r>
            <a:r>
              <a:rPr lang="en-US" altLang="zh-TW" dirty="0" smtClean="0"/>
              <a:t> using </a:t>
            </a:r>
            <a:r>
              <a:rPr lang="en-US" altLang="zh-TW" dirty="0" smtClean="0">
                <a:solidFill>
                  <a:srgbClr val="00B050"/>
                </a:solidFill>
              </a:rPr>
              <a:t>Redirected Walking</a:t>
            </a:r>
          </a:p>
          <a:p>
            <a:endParaRPr lang="en-US" altLang="zh-TW" dirty="0" smtClean="0">
              <a:solidFill>
                <a:srgbClr val="00B050"/>
              </a:solidFill>
            </a:endParaRPr>
          </a:p>
          <a:p>
            <a:r>
              <a:rPr lang="en-US" altLang="zh-TW" dirty="0" smtClean="0"/>
              <a:t>We proposed an effective and efficient algorithm</a:t>
            </a:r>
          </a:p>
          <a:p>
            <a:pPr lvl="1"/>
            <a:r>
              <a:rPr lang="en-US" altLang="zh-TW" dirty="0" smtClean="0"/>
              <a:t>Has theoretical guarantee (FPTAS)</a:t>
            </a:r>
          </a:p>
          <a:p>
            <a:pPr lvl="1"/>
            <a:r>
              <a:rPr lang="en-US" altLang="zh-TW" dirty="0" smtClean="0"/>
              <a:t>Combines optimization techniques with</a:t>
            </a:r>
          </a:p>
          <a:p>
            <a:pPr lvl="1"/>
            <a:r>
              <a:rPr lang="en-US" altLang="zh-TW" dirty="0" smtClean="0"/>
              <a:t>problem-specific heuristics (Dual-world nature)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68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23" y="1992302"/>
            <a:ext cx="4853977" cy="2777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Moving in Virtual Reality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Moving/locomotion is an </a:t>
            </a:r>
            <a:r>
              <a:rPr lang="en-US" altLang="zh-TW" dirty="0" smtClean="0">
                <a:solidFill>
                  <a:srgbClr val="FF0000"/>
                </a:solidFill>
              </a:rPr>
              <a:t>essential operation </a:t>
            </a:r>
            <a:r>
              <a:rPr lang="en-US" altLang="zh-TW" dirty="0" smtClean="0"/>
              <a:t>in</a:t>
            </a:r>
          </a:p>
          <a:p>
            <a:pPr lvl="1"/>
            <a:r>
              <a:rPr lang="en-US" altLang="zh-TW" dirty="0" smtClean="0"/>
              <a:t>VR social platforms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VR shopping</a:t>
            </a:r>
          </a:p>
          <a:p>
            <a:pPr lvl="1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823" y="4845644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Alibaba Buy+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32823" y="6504050"/>
            <a:ext cx="48539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100" dirty="0">
                <a:hlinkClick r:id="rId4"/>
              </a:rPr>
              <a:t>https://www.trendhunter.com/trends/alibaba-buy</a:t>
            </a:r>
            <a:endParaRPr lang="zh-TW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>
              <a:buFont typeface="Wingdings 3" pitchFamily="18" charset="2"/>
              <a:buNone/>
            </a:pPr>
            <a:endParaRPr lang="en-US" altLang="zh-TW" sz="3200" dirty="0">
              <a:latin typeface="Times New Roman" pitchFamily="18" charset="0"/>
            </a:endParaRPr>
          </a:p>
          <a:p>
            <a:pPr algn="ctr">
              <a:buFont typeface="Wingdings 3" pitchFamily="18" charset="2"/>
              <a:buNone/>
            </a:pPr>
            <a:r>
              <a:rPr lang="en-US" altLang="zh-TW" sz="6000" dirty="0" smtClean="0">
                <a:solidFill>
                  <a:srgbClr val="008000"/>
                </a:solidFill>
                <a:latin typeface="Times New Roman" pitchFamily="18" charset="0"/>
              </a:rPr>
              <a:t>Thank </a:t>
            </a:r>
            <a:r>
              <a:rPr lang="en-US" altLang="zh-TW" sz="6000" dirty="0">
                <a:solidFill>
                  <a:srgbClr val="008000"/>
                </a:solidFill>
                <a:latin typeface="Times New Roman" pitchFamily="18" charset="0"/>
              </a:rPr>
              <a:t>You </a:t>
            </a:r>
            <a:r>
              <a:rPr lang="en-US" altLang="zh-TW" sz="6000" dirty="0">
                <a:solidFill>
                  <a:srgbClr val="008000"/>
                </a:solidFill>
                <a:latin typeface="Times New Roman" pitchFamily="18" charset="0"/>
                <a:sym typeface="Wingdings" panose="05000000000000000000" pitchFamily="2" charset="2"/>
              </a:rPr>
              <a:t></a:t>
            </a:r>
          </a:p>
          <a:p>
            <a:pPr algn="ctr">
              <a:buFont typeface="Wingdings 3" pitchFamily="18" charset="2"/>
              <a:buNone/>
            </a:pPr>
            <a:endParaRPr lang="en-US" altLang="zh-TW" sz="6000" dirty="0">
              <a:solidFill>
                <a:srgbClr val="FF0000"/>
              </a:solidFill>
              <a:latin typeface="Times New Roman" pitchFamily="18" charset="0"/>
              <a:sym typeface="Wingdings" panose="05000000000000000000" pitchFamily="2" charset="2"/>
            </a:endParaRPr>
          </a:p>
          <a:p>
            <a:pPr algn="ctr">
              <a:buFont typeface="Wingdings 3" pitchFamily="18" charset="2"/>
              <a:buNone/>
            </a:pPr>
            <a:r>
              <a:rPr lang="en-US" altLang="zh-TW" sz="2800" dirty="0" smtClean="0">
                <a:latin typeface="Times New Roman" pitchFamily="18" charset="0"/>
                <a:sym typeface="Wingdings" panose="05000000000000000000" pitchFamily="2" charset="2"/>
              </a:rPr>
              <a:t>Shao-</a:t>
            </a:r>
            <a:r>
              <a:rPr lang="en-US" altLang="zh-TW" sz="2800" dirty="0" err="1" smtClean="0">
                <a:latin typeface="Times New Roman" pitchFamily="18" charset="0"/>
                <a:sym typeface="Wingdings" panose="05000000000000000000" pitchFamily="2" charset="2"/>
              </a:rPr>
              <a:t>Heng</a:t>
            </a:r>
            <a:r>
              <a:rPr lang="en-US" altLang="zh-TW" sz="2800" dirty="0" smtClean="0">
                <a:latin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sym typeface="Wingdings" panose="05000000000000000000" pitchFamily="2" charset="2"/>
              </a:rPr>
              <a:t>Ko</a:t>
            </a:r>
            <a:endParaRPr lang="en-US" altLang="zh-TW" sz="2800" dirty="0" smtClean="0">
              <a:latin typeface="Times New Roman" pitchFamily="18" charset="0"/>
              <a:sym typeface="Wingdings" panose="05000000000000000000" pitchFamily="2" charset="2"/>
            </a:endParaRPr>
          </a:p>
          <a:p>
            <a:pPr algn="ctr">
              <a:buFont typeface="Wingdings 3" pitchFamily="18" charset="2"/>
              <a:buNone/>
            </a:pPr>
            <a:r>
              <a:rPr lang="en-US" altLang="zh-TW" sz="2800" dirty="0" smtClean="0">
                <a:latin typeface="Times New Roman" pitchFamily="18" charset="0"/>
                <a:sym typeface="Wingdings" panose="05000000000000000000" pitchFamily="2" charset="2"/>
              </a:rPr>
              <a:t>arsenefrog@iis.sinica.edu.tw</a:t>
            </a:r>
            <a:endParaRPr lang="en-US" altLang="zh-TW" sz="5400" dirty="0">
              <a:latin typeface="Times New Roman" pitchFamily="18" charset="0"/>
            </a:endParaRPr>
          </a:p>
          <a:p>
            <a:pPr algn="ctr">
              <a:buFont typeface="Wingdings 3" pitchFamily="18" charset="2"/>
              <a:buNone/>
            </a:pPr>
            <a:endParaRPr lang="zh-TW" altLang="en-US" sz="3200" dirty="0">
              <a:latin typeface="Times New Roman" pitchFamily="18" charset="0"/>
            </a:endParaRPr>
          </a:p>
          <a:p>
            <a:pPr algn="ctr">
              <a:buFont typeface="Wingdings 3" pitchFamily="18" charset="2"/>
              <a:buNone/>
            </a:pPr>
            <a:endParaRPr lang="en-US" altLang="zh-TW" sz="4800" dirty="0">
              <a:latin typeface="Times New Roman" pitchFamily="18" charset="0"/>
            </a:endParaRPr>
          </a:p>
          <a:p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rgbClr val="464653"/>
                </a:solidFill>
              </a:rPr>
              <a:t>                          </a:t>
            </a:r>
            <a:fld id="{9A626BD6-3760-4479-AB2B-B58F035A9F1C}" type="slidenum">
              <a:rPr lang="zh-TW" altLang="en-US" smtClean="0">
                <a:solidFill>
                  <a:srgbClr val="464653"/>
                </a:solidFill>
              </a:rPr>
              <a:pPr>
                <a:defRPr/>
              </a:pPr>
              <a:t>40</a:t>
            </a:fld>
            <a:endParaRPr lang="en-US" altLang="zh-TW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0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0" b="1799"/>
          <a:stretch/>
        </p:blipFill>
        <p:spPr>
          <a:xfrm>
            <a:off x="3845886" y="1992303"/>
            <a:ext cx="4840914" cy="28158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Moving in Virtual Reality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Moving/locomotion is an </a:t>
            </a:r>
            <a:r>
              <a:rPr lang="en-US" altLang="zh-TW" dirty="0" smtClean="0">
                <a:solidFill>
                  <a:srgbClr val="FF0000"/>
                </a:solidFill>
              </a:rPr>
              <a:t>essential operation </a:t>
            </a:r>
            <a:r>
              <a:rPr lang="en-US" altLang="zh-TW" dirty="0" smtClean="0"/>
              <a:t>in</a:t>
            </a:r>
          </a:p>
          <a:p>
            <a:pPr lvl="1"/>
            <a:r>
              <a:rPr lang="en-US" altLang="zh-TW" dirty="0" smtClean="0"/>
              <a:t>VR social platforms</a:t>
            </a:r>
          </a:p>
          <a:p>
            <a:pPr lvl="1"/>
            <a:r>
              <a:rPr lang="en-US" altLang="zh-TW" dirty="0" smtClean="0"/>
              <a:t>VR shopping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VR tourism</a:t>
            </a:r>
          </a:p>
          <a:p>
            <a:pPr lvl="1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32823" y="4845644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VR tourism.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32821" y="6504050"/>
            <a:ext cx="48539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100" dirty="0">
                <a:hlinkClick r:id="rId4"/>
              </a:rPr>
              <a:t>http://www.virtual-reality-in-tourism.com/</a:t>
            </a:r>
            <a:endParaRPr lang="zh-TW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23" y="1992303"/>
            <a:ext cx="4853977" cy="279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Moving in Virtual Reality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Moving/locomotion is an </a:t>
            </a:r>
            <a:r>
              <a:rPr lang="en-US" altLang="zh-TW" dirty="0" smtClean="0">
                <a:solidFill>
                  <a:srgbClr val="FF0000"/>
                </a:solidFill>
              </a:rPr>
              <a:t>essential operation </a:t>
            </a:r>
            <a:r>
              <a:rPr lang="en-US" altLang="zh-TW" dirty="0" smtClean="0"/>
              <a:t>in</a:t>
            </a:r>
          </a:p>
          <a:p>
            <a:pPr lvl="1"/>
            <a:r>
              <a:rPr lang="en-US" altLang="zh-TW" dirty="0" smtClean="0"/>
              <a:t>VR social platforms</a:t>
            </a:r>
          </a:p>
          <a:p>
            <a:pPr lvl="1"/>
            <a:r>
              <a:rPr lang="en-US" altLang="zh-TW" dirty="0" smtClean="0"/>
              <a:t>VR shopping</a:t>
            </a:r>
          </a:p>
          <a:p>
            <a:pPr lvl="1"/>
            <a:r>
              <a:rPr lang="en-US" altLang="zh-TW" dirty="0" smtClean="0"/>
              <a:t>VR tourism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VR gaming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832823" y="4845644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Rec Room (A popular VR online social game)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32821" y="6504050"/>
            <a:ext cx="48539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100" dirty="0">
                <a:hlinkClick r:id="rId4"/>
              </a:rPr>
              <a:t>https://store.steampowered.com/app/471710/Rec_Room/</a:t>
            </a:r>
            <a:endParaRPr lang="zh-TW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1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7"/>
          <a:stretch/>
        </p:blipFill>
        <p:spPr>
          <a:xfrm>
            <a:off x="3832823" y="1992303"/>
            <a:ext cx="4853976" cy="279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Moving in Virtual Reality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Moving/locomotion is an </a:t>
            </a:r>
            <a:r>
              <a:rPr lang="en-US" altLang="zh-TW" dirty="0" smtClean="0">
                <a:solidFill>
                  <a:srgbClr val="FF0000"/>
                </a:solidFill>
              </a:rPr>
              <a:t>essential operation </a:t>
            </a:r>
            <a:r>
              <a:rPr lang="en-US" altLang="zh-TW" dirty="0" smtClean="0"/>
              <a:t>in</a:t>
            </a:r>
          </a:p>
          <a:p>
            <a:pPr lvl="1"/>
            <a:r>
              <a:rPr lang="en-US" altLang="zh-TW" dirty="0" smtClean="0"/>
              <a:t>VR social platforms</a:t>
            </a:r>
          </a:p>
          <a:p>
            <a:pPr lvl="1"/>
            <a:r>
              <a:rPr lang="en-US" altLang="zh-TW" dirty="0" smtClean="0"/>
              <a:t>VR shopping</a:t>
            </a:r>
          </a:p>
          <a:p>
            <a:pPr lvl="1"/>
            <a:r>
              <a:rPr lang="en-US" altLang="zh-TW" dirty="0" smtClean="0"/>
              <a:t>VR tourism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VR navigation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32823" y="4845644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UNSW 360 Campus Tour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32821" y="6504050"/>
            <a:ext cx="48539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100" dirty="0">
                <a:hlinkClick r:id="rId4"/>
              </a:rPr>
              <a:t>https://appadvice.com/app/unsw-360-vr-campus-tour/1310207442</a:t>
            </a:r>
            <a:endParaRPr lang="zh-TW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622909" y="3715310"/>
            <a:ext cx="7063890" cy="2503821"/>
            <a:chOff x="1622909" y="3715310"/>
            <a:chExt cx="7063890" cy="2503821"/>
          </a:xfrm>
        </p:grpSpPr>
        <p:sp>
          <p:nvSpPr>
            <p:cNvPr id="6" name="圓角矩形 5"/>
            <p:cNvSpPr/>
            <p:nvPr/>
          </p:nvSpPr>
          <p:spPr>
            <a:xfrm>
              <a:off x="1622909" y="5371343"/>
              <a:ext cx="7063890" cy="847788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dirty="0" smtClean="0">
                  <a:solidFill>
                    <a:schemeClr val="tx2"/>
                  </a:solidFill>
                </a:rPr>
                <a:t>Goal:</a:t>
              </a:r>
            </a:p>
            <a:p>
              <a:r>
                <a:rPr lang="en-US" altLang="zh-TW" sz="2400" dirty="0" smtClean="0">
                  <a:solidFill>
                    <a:schemeClr val="tx2"/>
                  </a:solidFill>
                </a:rPr>
                <a:t>Moving between </a:t>
              </a:r>
              <a:r>
                <a:rPr lang="en-US" altLang="zh-TW" sz="2400" dirty="0" smtClean="0">
                  <a:solidFill>
                    <a:srgbClr val="FF0000"/>
                  </a:solidFill>
                </a:rPr>
                <a:t>point-of-interests</a:t>
              </a:r>
              <a:endParaRPr lang="zh-TW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向下箭號 9"/>
            <p:cNvSpPr/>
            <p:nvPr/>
          </p:nvSpPr>
          <p:spPr>
            <a:xfrm rot="10800000">
              <a:off x="4469054" y="4941126"/>
              <a:ext cx="205892" cy="74484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844934" y="3715310"/>
              <a:ext cx="1877635" cy="9567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048103" y="5695911"/>
            <a:ext cx="239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</a:rPr>
              <a:t>IMMERSIVELY</a:t>
            </a:r>
            <a:r>
              <a:rPr lang="en-US" altLang="zh-TW" sz="2800" dirty="0">
                <a:solidFill>
                  <a:schemeClr val="tx2"/>
                </a:solidFill>
              </a:rPr>
              <a:t>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36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Moving in Virtual Reality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Next-generation VR devices are </a:t>
            </a:r>
            <a:r>
              <a:rPr lang="en-US" altLang="zh-TW" dirty="0" smtClean="0">
                <a:solidFill>
                  <a:srgbClr val="FF0000"/>
                </a:solidFill>
              </a:rPr>
              <a:t>wireless </a:t>
            </a:r>
            <a:r>
              <a:rPr lang="en-US" altLang="zh-TW" dirty="0" smtClean="0"/>
              <a:t>or </a:t>
            </a:r>
            <a:r>
              <a:rPr lang="en-US" altLang="zh-TW" dirty="0" smtClean="0">
                <a:solidFill>
                  <a:srgbClr val="0070C0"/>
                </a:solidFill>
              </a:rPr>
              <a:t>standalone</a:t>
            </a:r>
            <a:r>
              <a:rPr lang="en-US" altLang="zh-TW" dirty="0" smtClean="0"/>
              <a:t>, enabling users to walk freely in physical world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67073" y="3098538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Mark Zuckerberg with a wireless HMD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3" y="1143000"/>
            <a:ext cx="3406359" cy="1961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/>
          <a:stretch/>
        </p:blipFill>
        <p:spPr>
          <a:xfrm>
            <a:off x="5130925" y="1143000"/>
            <a:ext cx="3391174" cy="19954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文字方塊 12"/>
          <p:cNvSpPr txBox="1"/>
          <p:nvPr/>
        </p:nvSpPr>
        <p:spPr>
          <a:xfrm>
            <a:off x="4444586" y="3098538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Oculus Quest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3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Challenges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2"/>
                </a:solidFill>
              </a:rPr>
              <a:t>Users are constrained by the</a:t>
            </a:r>
            <a:br>
              <a:rPr lang="en-US" altLang="zh-TW" dirty="0" smtClean="0">
                <a:solidFill>
                  <a:schemeClr val="tx2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small-sized, </a:t>
            </a:r>
            <a:r>
              <a:rPr lang="en-US" altLang="zh-TW" dirty="0">
                <a:solidFill>
                  <a:srgbClr val="FF0000"/>
                </a:solidFill>
              </a:rPr>
              <a:t>obstructed </a:t>
            </a:r>
            <a:r>
              <a:rPr lang="en-US" altLang="zh-TW" dirty="0" smtClean="0">
                <a:solidFill>
                  <a:schemeClr val="tx2"/>
                </a:solidFill>
              </a:rPr>
              <a:t/>
            </a:r>
            <a:br>
              <a:rPr lang="en-US" altLang="zh-TW" dirty="0" smtClean="0">
                <a:solidFill>
                  <a:schemeClr val="tx2"/>
                </a:solidFill>
              </a:rPr>
            </a:br>
            <a:r>
              <a:rPr lang="en-US" altLang="zh-TW" dirty="0" smtClean="0">
                <a:solidFill>
                  <a:schemeClr val="tx2"/>
                </a:solidFill>
              </a:rPr>
              <a:t>physical space (e.g. living room)</a:t>
            </a:r>
            <a:br>
              <a:rPr lang="en-US" altLang="zh-TW" dirty="0" smtClean="0">
                <a:solidFill>
                  <a:schemeClr val="tx2"/>
                </a:solidFill>
              </a:rPr>
            </a:br>
            <a:r>
              <a:rPr lang="en-US" altLang="zh-TW" dirty="0" smtClean="0">
                <a:solidFill>
                  <a:schemeClr val="tx2"/>
                </a:solidFill>
              </a:rPr>
              <a:t>when exploring massive</a:t>
            </a:r>
            <a:br>
              <a:rPr lang="en-US" altLang="zh-TW" dirty="0" smtClean="0">
                <a:solidFill>
                  <a:schemeClr val="tx2"/>
                </a:solidFill>
              </a:rPr>
            </a:br>
            <a:r>
              <a:rPr lang="en-US" altLang="zh-TW" dirty="0" smtClean="0">
                <a:solidFill>
                  <a:schemeClr val="tx2"/>
                </a:solidFill>
              </a:rPr>
              <a:t>virtual environments</a:t>
            </a:r>
          </a:p>
          <a:p>
            <a:endParaRPr lang="en-US" altLang="zh-TW" dirty="0">
              <a:solidFill>
                <a:schemeClr val="tx2"/>
              </a:solidFill>
            </a:endParaRPr>
          </a:p>
          <a:p>
            <a:endParaRPr lang="en-US" altLang="zh-TW" dirty="0" smtClean="0">
              <a:solidFill>
                <a:schemeClr val="tx2"/>
              </a:solidFill>
            </a:endParaRPr>
          </a:p>
          <a:p>
            <a:r>
              <a:rPr lang="en-US" altLang="zh-TW" dirty="0" smtClean="0">
                <a:solidFill>
                  <a:schemeClr val="tx2"/>
                </a:solidFill>
              </a:rPr>
              <a:t>Different physical </a:t>
            </a:r>
            <a:r>
              <a:rPr lang="en-US" altLang="zh-TW" dirty="0">
                <a:solidFill>
                  <a:schemeClr val="tx2"/>
                </a:solidFill>
              </a:rPr>
              <a:t>spaces for different users</a:t>
            </a:r>
          </a:p>
          <a:p>
            <a:endParaRPr lang="en-US" altLang="zh-TW" dirty="0" smtClean="0">
              <a:solidFill>
                <a:schemeClr val="tx2"/>
              </a:solidFill>
            </a:endParaRPr>
          </a:p>
          <a:p>
            <a:r>
              <a:rPr lang="en-US" altLang="zh-TW" dirty="0" smtClean="0">
                <a:solidFill>
                  <a:schemeClr val="tx2"/>
                </a:solidFill>
              </a:rPr>
              <a:t>Combination </a:t>
            </a:r>
            <a:r>
              <a:rPr lang="en-US" altLang="zh-TW" dirty="0">
                <a:solidFill>
                  <a:schemeClr val="tx2"/>
                </a:solidFill>
              </a:rPr>
              <a:t>of two </a:t>
            </a:r>
            <a:r>
              <a:rPr lang="en-US" altLang="zh-TW" dirty="0" smtClean="0">
                <a:solidFill>
                  <a:schemeClr val="tx2"/>
                </a:solidFill>
              </a:rPr>
              <a:t>worlds not </a:t>
            </a:r>
            <a:r>
              <a:rPr lang="en-US" altLang="zh-TW" dirty="0">
                <a:solidFill>
                  <a:schemeClr val="tx2"/>
                </a:solidFill>
              </a:rPr>
              <a:t>known in advance</a:t>
            </a:r>
          </a:p>
          <a:p>
            <a:endParaRPr lang="en-US" altLang="zh-TW" dirty="0">
              <a:solidFill>
                <a:schemeClr val="tx2"/>
              </a:solidFill>
            </a:endParaRPr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32821" y="6504050"/>
            <a:ext cx="48539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100" dirty="0">
                <a:hlinkClick r:id="rId3"/>
              </a:rPr>
              <a:t>http://www.youtube.com/watch?v=qbkwew3bfWU</a:t>
            </a:r>
            <a:endParaRPr lang="zh-TW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Google Shape;139;p31" descr="At Occipital, we're not just anticipating the future; we're building it. We've been at the forefront of developing the next generation of technologies that will power mobile virtual and mixed reality headsets, with 6-DoF positional tracking, ultra-low-latency and low-jitter rendering pipelines, all while using today's mobile processors.&#10;&#10;More info: http://structure.io/use/vr-positional-tracking" title="Inside-out 6-DoF Positional tracking for Mobile VR"/>
          <p:cNvPicPr preferRelativeResize="0"/>
          <p:nvPr/>
        </p:nvPicPr>
        <p:blipFill rotWithShape="1">
          <a:blip r:embed="rId4">
            <a:alphaModFix/>
          </a:blip>
          <a:srcRect t="13756" b="12883"/>
          <a:stretch/>
        </p:blipFill>
        <p:spPr>
          <a:xfrm>
            <a:off x="4971244" y="1219200"/>
            <a:ext cx="3792829" cy="2316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121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arrow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arrow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3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4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5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6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SDN_GlobalCom_1210.pptx</Template>
  <TotalTime>1450</TotalTime>
  <Words>1757</Words>
  <Application>Microsoft Office PowerPoint</Application>
  <PresentationFormat>如螢幕大小 (4:3)</PresentationFormat>
  <Paragraphs>421</Paragraphs>
  <Slides>40</Slides>
  <Notes>36</Notes>
  <HiddenSlides>0</HiddenSlides>
  <MMClips>2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3" baseType="lpstr">
      <vt:lpstr>新細明體</vt:lpstr>
      <vt:lpstr>標楷體</vt:lpstr>
      <vt:lpstr>Arial</vt:lpstr>
      <vt:lpstr>Bookman Old Style</vt:lpstr>
      <vt:lpstr>Calibri</vt:lpstr>
      <vt:lpstr>Gill Sans MT</vt:lpstr>
      <vt:lpstr>Times New Roman</vt:lpstr>
      <vt:lpstr>Wingdings</vt:lpstr>
      <vt:lpstr>Wingdings 3</vt:lpstr>
      <vt:lpstr>1_原創</vt:lpstr>
      <vt:lpstr>原創</vt:lpstr>
      <vt:lpstr>2_原創</vt:lpstr>
      <vt:lpstr>Acrobat Document</vt:lpstr>
      <vt:lpstr>On VR Spatial Query for Dual Entangled Worlds</vt:lpstr>
      <vt:lpstr>Immersive VR</vt:lpstr>
      <vt:lpstr>Moving in Virtual Reality</vt:lpstr>
      <vt:lpstr>Moving in Virtual Reality</vt:lpstr>
      <vt:lpstr>Moving in Virtual Reality</vt:lpstr>
      <vt:lpstr>Moving in Virtual Reality</vt:lpstr>
      <vt:lpstr>Moving in Virtual Reality</vt:lpstr>
      <vt:lpstr>Moving in Virtual Reality</vt:lpstr>
      <vt:lpstr>Challenges</vt:lpstr>
      <vt:lpstr>Spatial Data Management</vt:lpstr>
      <vt:lpstr>Current VR locomotion</vt:lpstr>
      <vt:lpstr>Redirected Walking</vt:lpstr>
      <vt:lpstr>Redirected Walking</vt:lpstr>
      <vt:lpstr>Research Problem</vt:lpstr>
      <vt:lpstr>Research Problem</vt:lpstr>
      <vt:lpstr>Research Problem</vt:lpstr>
      <vt:lpstr>Research Problem</vt:lpstr>
      <vt:lpstr>Research Problem</vt:lpstr>
      <vt:lpstr>Research Problem</vt:lpstr>
      <vt:lpstr>Research Problem</vt:lpstr>
      <vt:lpstr>Research Problem</vt:lpstr>
      <vt:lpstr>Research Problem</vt:lpstr>
      <vt:lpstr>DROP problem (high-level)</vt:lpstr>
      <vt:lpstr>Abstraction of obstacles</vt:lpstr>
      <vt:lpstr>Abstraction of Redirected Walking costs</vt:lpstr>
      <vt:lpstr>Solving DROP: Baselines</vt:lpstr>
      <vt:lpstr>Dual Entangled World Navigation (DEWN)</vt:lpstr>
      <vt:lpstr>Leveraging 1-world computation</vt:lpstr>
      <vt:lpstr>Step I: Reference Path Generation</vt:lpstr>
      <vt:lpstr>Step I: Reference Path Generation</vt:lpstr>
      <vt:lpstr>Leveraging 1-world computation</vt:lpstr>
      <vt:lpstr>Step II: Pruning and Path Navigation</vt:lpstr>
      <vt:lpstr>Leveraging 1-world computation</vt:lpstr>
      <vt:lpstr>Experiment Setup</vt:lpstr>
      <vt:lpstr>Comparisons on different VR scenarios</vt:lpstr>
      <vt:lpstr>Sensitivity tests</vt:lpstr>
      <vt:lpstr>User Study</vt:lpstr>
      <vt:lpstr>User Study</vt:lpstr>
      <vt:lpstr>Conclusion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Shao-Heng Ko</dc:creator>
  <cp:lastModifiedBy>Arsene</cp:lastModifiedBy>
  <cp:revision>504</cp:revision>
  <dcterms:created xsi:type="dcterms:W3CDTF">2015-04-07T12:39:56Z</dcterms:created>
  <dcterms:modified xsi:type="dcterms:W3CDTF">2019-11-13T06:19:15Z</dcterms:modified>
</cp:coreProperties>
</file>